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6" r:id="rId1"/>
  </p:sldMasterIdLst>
  <p:notesMasterIdLst>
    <p:notesMasterId r:id="rId15"/>
  </p:notesMasterIdLst>
  <p:handoutMasterIdLst>
    <p:handoutMasterId r:id="rId16"/>
  </p:handoutMasterIdLst>
  <p:sldIdLst>
    <p:sldId id="257" r:id="rId2"/>
    <p:sldId id="309" r:id="rId3"/>
    <p:sldId id="302" r:id="rId4"/>
    <p:sldId id="291" r:id="rId5"/>
    <p:sldId id="294" r:id="rId6"/>
    <p:sldId id="301" r:id="rId7"/>
    <p:sldId id="289" r:id="rId8"/>
    <p:sldId id="311" r:id="rId9"/>
    <p:sldId id="312" r:id="rId10"/>
    <p:sldId id="297" r:id="rId11"/>
    <p:sldId id="314" r:id="rId12"/>
    <p:sldId id="308" r:id="rId13"/>
    <p:sldId id="266" r:id="rId14"/>
  </p:sldIdLst>
  <p:sldSz cx="9144000" cy="5715000" type="screen16x10"/>
  <p:notesSz cx="6858000" cy="9144000"/>
  <p:defaultTextStyle>
    <a:defPPr>
      <a:defRPr lang="ru-RU"/>
    </a:defPPr>
    <a:lvl1pPr algn="l" defTabSz="712788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355600" indent="101600" algn="l" defTabSz="712788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712788" indent="201613" algn="l" defTabSz="712788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068388" indent="303213" algn="l" defTabSz="712788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425575" indent="403225" algn="l" defTabSz="712788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mitriy" initials="D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5B9BD5"/>
    <a:srgbClr val="A1B8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A5188C-0CAA-9447-AD40-29E1DF5404CB}" v="1" dt="2021-11-12T05:13:22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Средний стиль 4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34" autoAdjust="0"/>
    <p:restoredTop sz="96357" autoAdjust="0"/>
  </p:normalViewPr>
  <p:slideViewPr>
    <p:cSldViewPr snapToGrid="0">
      <p:cViewPr varScale="1">
        <p:scale>
          <a:sx n="188" d="100"/>
          <a:sy n="188" d="100"/>
        </p:scale>
        <p:origin x="1208" y="1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Роман Давлятшин" userId="abae3f232998842b" providerId="LiveId" clId="{2CA256B3-0899-495A-AC26-6B22361E8DBF}"/>
    <pc:docChg chg="undo custSel addSld delSld modSld sldOrd">
      <pc:chgData name="Роман Давлятшин" userId="abae3f232998842b" providerId="LiveId" clId="{2CA256B3-0899-495A-AC26-6B22361E8DBF}" dt="2021-05-21T15:54:05.709" v="797"/>
      <pc:docMkLst>
        <pc:docMk/>
      </pc:docMkLst>
      <pc:sldChg chg="addSp delSp modSp mod">
        <pc:chgData name="Роман Давлятшин" userId="abae3f232998842b" providerId="LiveId" clId="{2CA256B3-0899-495A-AC26-6B22361E8DBF}" dt="2021-05-21T15:54:05.709" v="797"/>
        <pc:sldMkLst>
          <pc:docMk/>
          <pc:sldMk cId="0" sldId="257"/>
        </pc:sldMkLst>
        <pc:picChg chg="add del mod">
          <ac:chgData name="Роман Давлятшин" userId="abae3f232998842b" providerId="LiveId" clId="{2CA256B3-0899-495A-AC26-6B22361E8DBF}" dt="2021-05-21T15:54:05.709" v="797"/>
          <ac:picMkLst>
            <pc:docMk/>
            <pc:sldMk cId="0" sldId="257"/>
            <ac:picMk id="12" creationId="{2342FFF1-513C-47C7-A486-3783A699F0EE}"/>
          </ac:picMkLst>
        </pc:picChg>
      </pc:sldChg>
      <pc:sldChg chg="modSp add mod ord">
        <pc:chgData name="Роман Давлятшин" userId="abae3f232998842b" providerId="LiveId" clId="{2CA256B3-0899-495A-AC26-6B22361E8DBF}" dt="2021-05-21T15:52:48.951" v="769" actId="20577"/>
        <pc:sldMkLst>
          <pc:docMk/>
          <pc:sldMk cId="0" sldId="266"/>
        </pc:sldMkLst>
        <pc:spChg chg="mod">
          <ac:chgData name="Роман Давлятшин" userId="abae3f232998842b" providerId="LiveId" clId="{2CA256B3-0899-495A-AC26-6B22361E8DBF}" dt="2021-05-21T15:52:08.525" v="765" actId="20577"/>
          <ac:spMkLst>
            <pc:docMk/>
            <pc:sldMk cId="0" sldId="266"/>
            <ac:spMk id="16388" creationId="{D1A9DDAE-02DA-4273-8591-1A89ABE1C740}"/>
          </ac:spMkLst>
        </pc:spChg>
        <pc:graphicFrameChg chg="mod modGraphic">
          <ac:chgData name="Роман Давлятшин" userId="abae3f232998842b" providerId="LiveId" clId="{2CA256B3-0899-495A-AC26-6B22361E8DBF}" dt="2021-05-21T15:52:48.951" v="769" actId="20577"/>
          <ac:graphicFrameMkLst>
            <pc:docMk/>
            <pc:sldMk cId="0" sldId="266"/>
            <ac:graphicFrameMk id="6" creationId="{51A3D76E-6693-4CD4-ABC6-B6FB07E46526}"/>
          </ac:graphicFrameMkLst>
        </pc:graphicFrameChg>
      </pc:sldChg>
      <pc:sldChg chg="ord">
        <pc:chgData name="Роман Давлятшин" userId="abae3f232998842b" providerId="LiveId" clId="{2CA256B3-0899-495A-AC26-6B22361E8DBF}" dt="2021-05-21T15:34:09.165" v="20"/>
        <pc:sldMkLst>
          <pc:docMk/>
          <pc:sldMk cId="0" sldId="289"/>
        </pc:sldMkLst>
      </pc:sldChg>
      <pc:sldChg chg="addSp delSp modSp">
        <pc:chgData name="Роман Давлятшин" userId="abae3f232998842b" providerId="LiveId" clId="{2CA256B3-0899-495A-AC26-6B22361E8DBF}" dt="2021-05-21T15:54:02.254" v="789"/>
        <pc:sldMkLst>
          <pc:docMk/>
          <pc:sldMk cId="3030697605" sldId="291"/>
        </pc:sldMkLst>
        <pc:picChg chg="add del mod">
          <ac:chgData name="Роман Давлятшин" userId="abae3f232998842b" providerId="LiveId" clId="{2CA256B3-0899-495A-AC26-6B22361E8DBF}" dt="2021-05-21T15:54:02.254" v="789"/>
          <ac:picMkLst>
            <pc:docMk/>
            <pc:sldMk cId="3030697605" sldId="291"/>
            <ac:picMk id="19" creationId="{66D94C91-48EA-4CDE-95C6-7F4353D0D6B1}"/>
          </ac:picMkLst>
        </pc:picChg>
      </pc:sldChg>
      <pc:sldChg chg="addSp delSp modSp add mod">
        <pc:chgData name="Роман Давлятшин" userId="abae3f232998842b" providerId="LiveId" clId="{2CA256B3-0899-495A-AC26-6B22361E8DBF}" dt="2021-05-21T15:53:48.799" v="784"/>
        <pc:sldMkLst>
          <pc:docMk/>
          <pc:sldMk cId="3840556630" sldId="294"/>
        </pc:sldMkLst>
        <pc:spChg chg="mod">
          <ac:chgData name="Роман Давлятшин" userId="abae3f232998842b" providerId="LiveId" clId="{2CA256B3-0899-495A-AC26-6B22361E8DBF}" dt="2021-05-21T15:27:25.793" v="14" actId="20577"/>
          <ac:spMkLst>
            <pc:docMk/>
            <pc:sldMk cId="3840556630" sldId="294"/>
            <ac:spMk id="8196" creationId="{3F7F6B3B-6D7E-4488-AF09-5A32D7618C7C}"/>
          </ac:spMkLst>
        </pc:spChg>
        <pc:picChg chg="add del mod">
          <ac:chgData name="Роман Давлятшин" userId="abae3f232998842b" providerId="LiveId" clId="{2CA256B3-0899-495A-AC26-6B22361E8DBF}" dt="2021-05-21T15:53:48.799" v="784"/>
          <ac:picMkLst>
            <pc:docMk/>
            <pc:sldMk cId="3840556630" sldId="294"/>
            <ac:picMk id="11" creationId="{2C3A83F9-E65B-42E4-931B-89477A586C65}"/>
          </ac:picMkLst>
        </pc:picChg>
      </pc:sldChg>
      <pc:sldChg chg="add">
        <pc:chgData name="Роман Давлятшин" userId="abae3f232998842b" providerId="LiveId" clId="{2CA256B3-0899-495A-AC26-6B22361E8DBF}" dt="2021-05-21T15:27:08.490" v="0"/>
        <pc:sldMkLst>
          <pc:docMk/>
          <pc:sldMk cId="800694401" sldId="301"/>
        </pc:sldMkLst>
      </pc:sldChg>
      <pc:sldChg chg="addSp delSp modSp">
        <pc:chgData name="Роман Давлятшин" userId="abae3f232998842b" providerId="LiveId" clId="{2CA256B3-0899-495A-AC26-6B22361E8DBF}" dt="2021-05-21T15:54:02.477" v="790"/>
        <pc:sldMkLst>
          <pc:docMk/>
          <pc:sldMk cId="1379439017" sldId="302"/>
        </pc:sldMkLst>
        <pc:picChg chg="add del mod">
          <ac:chgData name="Роман Давлятшин" userId="abae3f232998842b" providerId="LiveId" clId="{2CA256B3-0899-495A-AC26-6B22361E8DBF}" dt="2021-05-21T15:53:44.534" v="780"/>
          <ac:picMkLst>
            <pc:docMk/>
            <pc:sldMk cId="1379439017" sldId="302"/>
            <ac:picMk id="9" creationId="{4315C1A0-EBFC-4E70-A3A7-D80B08D46A6C}"/>
          </ac:picMkLst>
        </pc:picChg>
        <pc:picChg chg="add del mod">
          <ac:chgData name="Роман Давлятшин" userId="abae3f232998842b" providerId="LiveId" clId="{2CA256B3-0899-495A-AC26-6B22361E8DBF}" dt="2021-05-21T15:54:02.477" v="790"/>
          <ac:picMkLst>
            <pc:docMk/>
            <pc:sldMk cId="1379439017" sldId="302"/>
            <ac:picMk id="10" creationId="{34205E58-6F26-4323-A52C-0728585BFB6E}"/>
          </ac:picMkLst>
        </pc:picChg>
      </pc:sldChg>
      <pc:sldChg chg="addSp delSp modSp">
        <pc:chgData name="Роман Давлятшин" userId="abae3f232998842b" providerId="LiveId" clId="{2CA256B3-0899-495A-AC26-6B22361E8DBF}" dt="2021-05-21T15:54:02.013" v="788"/>
        <pc:sldMkLst>
          <pc:docMk/>
          <pc:sldMk cId="2880656037" sldId="308"/>
        </pc:sldMkLst>
        <pc:picChg chg="add del mod">
          <ac:chgData name="Роман Давлятшин" userId="abae3f232998842b" providerId="LiveId" clId="{2CA256B3-0899-495A-AC26-6B22361E8DBF}" dt="2021-05-21T15:54:02.013" v="788"/>
          <ac:picMkLst>
            <pc:docMk/>
            <pc:sldMk cId="2880656037" sldId="308"/>
            <ac:picMk id="7" creationId="{0143A8DD-0EBB-4D14-8DB8-99F860E547D7}"/>
          </ac:picMkLst>
        </pc:picChg>
      </pc:sldChg>
      <pc:sldChg chg="addSp delSp modSp">
        <pc:chgData name="Роман Давлятшин" userId="abae3f232998842b" providerId="LiveId" clId="{2CA256B3-0899-495A-AC26-6B22361E8DBF}" dt="2021-05-21T15:54:02.669" v="791"/>
        <pc:sldMkLst>
          <pc:docMk/>
          <pc:sldMk cId="3428794396" sldId="309"/>
        </pc:sldMkLst>
        <pc:picChg chg="add del mod">
          <ac:chgData name="Роман Давлятшин" userId="abae3f232998842b" providerId="LiveId" clId="{2CA256B3-0899-495A-AC26-6B22361E8DBF}" dt="2021-05-21T15:53:30.318" v="776"/>
          <ac:picMkLst>
            <pc:docMk/>
            <pc:sldMk cId="3428794396" sldId="309"/>
            <ac:picMk id="12" creationId="{0CB10CE7-1C73-4F22-8567-441133898341}"/>
          </ac:picMkLst>
        </pc:picChg>
        <pc:picChg chg="add del mod">
          <ac:chgData name="Роман Давлятшин" userId="abae3f232998842b" providerId="LiveId" clId="{2CA256B3-0899-495A-AC26-6B22361E8DBF}" dt="2021-05-21T15:54:02.669" v="791"/>
          <ac:picMkLst>
            <pc:docMk/>
            <pc:sldMk cId="3428794396" sldId="309"/>
            <ac:picMk id="13" creationId="{6ABD9CA2-68F1-4DBA-8DAC-8C87896FE576}"/>
          </ac:picMkLst>
        </pc:picChg>
      </pc:sldChg>
      <pc:sldChg chg="addSp delSp modSp">
        <pc:chgData name="Роман Давлятшин" userId="abae3f232998842b" providerId="LiveId" clId="{2CA256B3-0899-495A-AC26-6B22361E8DBF}" dt="2021-05-21T15:53:55.877" v="786"/>
        <pc:sldMkLst>
          <pc:docMk/>
          <pc:sldMk cId="1510640971" sldId="312"/>
        </pc:sldMkLst>
        <pc:picChg chg="add del mod">
          <ac:chgData name="Роман Давлятшин" userId="abae3f232998842b" providerId="LiveId" clId="{2CA256B3-0899-495A-AC26-6B22361E8DBF}" dt="2021-05-21T15:53:55.877" v="786"/>
          <ac:picMkLst>
            <pc:docMk/>
            <pc:sldMk cId="1510640971" sldId="312"/>
            <ac:picMk id="15" creationId="{9E69226D-48F3-4B52-AB2E-21DBD23A5EA8}"/>
          </ac:picMkLst>
        </pc:picChg>
      </pc:sldChg>
      <pc:sldChg chg="modSp del mod">
        <pc:chgData name="Роман Давлятшин" userId="abae3f232998842b" providerId="LiveId" clId="{2CA256B3-0899-495A-AC26-6B22361E8DBF}" dt="2021-05-21T15:46:11.014" v="539" actId="47"/>
        <pc:sldMkLst>
          <pc:docMk/>
          <pc:sldMk cId="311047225" sldId="313"/>
        </pc:sldMkLst>
        <pc:spChg chg="mod">
          <ac:chgData name="Роман Давлятшин" userId="abae3f232998842b" providerId="LiveId" clId="{2CA256B3-0899-495A-AC26-6B22361E8DBF}" dt="2021-05-21T15:38:31.462" v="85" actId="20577"/>
          <ac:spMkLst>
            <pc:docMk/>
            <pc:sldMk cId="311047225" sldId="313"/>
            <ac:spMk id="12292" creationId="{B80CA864-41D6-4F8A-9738-7B0A56F357CE}"/>
          </ac:spMkLst>
        </pc:spChg>
        <pc:spChg chg="mod">
          <ac:chgData name="Роман Давлятшин" userId="abae3f232998842b" providerId="LiveId" clId="{2CA256B3-0899-495A-AC26-6B22361E8DBF}" dt="2021-05-21T15:43:03.447" v="474" actId="20577"/>
          <ac:spMkLst>
            <pc:docMk/>
            <pc:sldMk cId="311047225" sldId="313"/>
            <ac:spMk id="12295" creationId="{0EC92C34-7FB7-4B80-93AB-3403AEE26390}"/>
          </ac:spMkLst>
        </pc:spChg>
      </pc:sldChg>
      <pc:sldChg chg="modSp add mod">
        <pc:chgData name="Роман Давлятшин" userId="abae3f232998842b" providerId="LiveId" clId="{2CA256B3-0899-495A-AC26-6B22361E8DBF}" dt="2021-05-21T15:51:46.758" v="730" actId="20577"/>
        <pc:sldMkLst>
          <pc:docMk/>
          <pc:sldMk cId="307482202" sldId="314"/>
        </pc:sldMkLst>
        <pc:spChg chg="mod">
          <ac:chgData name="Роман Давлятшин" userId="abae3f232998842b" providerId="LiveId" clId="{2CA256B3-0899-495A-AC26-6B22361E8DBF}" dt="2021-05-21T15:45:04.317" v="526" actId="20577"/>
          <ac:spMkLst>
            <pc:docMk/>
            <pc:sldMk cId="307482202" sldId="314"/>
            <ac:spMk id="12292" creationId="{B80CA864-41D6-4F8A-9738-7B0A56F357CE}"/>
          </ac:spMkLst>
        </pc:spChg>
        <pc:spChg chg="mod">
          <ac:chgData name="Роман Давлятшин" userId="abae3f232998842b" providerId="LiveId" clId="{2CA256B3-0899-495A-AC26-6B22361E8DBF}" dt="2021-05-21T15:51:46.758" v="730" actId="20577"/>
          <ac:spMkLst>
            <pc:docMk/>
            <pc:sldMk cId="307482202" sldId="314"/>
            <ac:spMk id="12295" creationId="{0EC92C34-7FB7-4B80-93AB-3403AEE26390}"/>
          </ac:spMkLst>
        </pc:spChg>
      </pc:sldChg>
      <pc:sldChg chg="add del">
        <pc:chgData name="Роман Давлятшин" userId="abae3f232998842b" providerId="LiveId" clId="{2CA256B3-0899-495A-AC26-6B22361E8DBF}" dt="2021-05-21T15:30:04.513" v="18" actId="47"/>
        <pc:sldMkLst>
          <pc:docMk/>
          <pc:sldMk cId="2534013495" sldId="314"/>
        </pc:sldMkLst>
      </pc:sldChg>
      <pc:sldChg chg="addSp delSp modSp add del mod">
        <pc:chgData name="Роман Давлятшин" userId="abae3f232998842b" providerId="LiveId" clId="{2CA256B3-0899-495A-AC26-6B22361E8DBF}" dt="2021-05-21T15:38:03.343" v="62" actId="47"/>
        <pc:sldMkLst>
          <pc:docMk/>
          <pc:sldMk cId="3292556441" sldId="314"/>
        </pc:sldMkLst>
        <pc:spChg chg="add mod">
          <ac:chgData name="Роман Давлятшин" userId="abae3f232998842b" providerId="LiveId" clId="{2CA256B3-0899-495A-AC26-6B22361E8DBF}" dt="2021-05-21T15:36:35.185" v="61" actId="14100"/>
          <ac:spMkLst>
            <pc:docMk/>
            <pc:sldMk cId="3292556441" sldId="314"/>
            <ac:spMk id="3" creationId="{E6A7C535-9E91-4C48-A2CF-632A0504785A}"/>
          </ac:spMkLst>
        </pc:spChg>
        <pc:spChg chg="del">
          <ac:chgData name="Роман Давлятшин" userId="abae3f232998842b" providerId="LiveId" clId="{2CA256B3-0899-495A-AC26-6B22361E8DBF}" dt="2021-05-21T15:36:04.211" v="51" actId="478"/>
          <ac:spMkLst>
            <pc:docMk/>
            <pc:sldMk cId="3292556441" sldId="314"/>
            <ac:spMk id="6" creationId="{5C10C023-10B4-4FC8-B1E7-CACBF8A4CAED}"/>
          </ac:spMkLst>
        </pc:spChg>
        <pc:spChg chg="del">
          <ac:chgData name="Роман Давлятшин" userId="abae3f232998842b" providerId="LiveId" clId="{2CA256B3-0899-495A-AC26-6B22361E8DBF}" dt="2021-05-21T15:36:04.211" v="51" actId="478"/>
          <ac:spMkLst>
            <pc:docMk/>
            <pc:sldMk cId="3292556441" sldId="314"/>
            <ac:spMk id="10" creationId="{F277A702-94D4-401B-94A7-5DB0061E5FE1}"/>
          </ac:spMkLst>
        </pc:spChg>
        <pc:spChg chg="add del mod">
          <ac:chgData name="Роман Давлятшин" userId="abae3f232998842b" providerId="LiveId" clId="{2CA256B3-0899-495A-AC26-6B22361E8DBF}" dt="2021-05-21T15:36:04.211" v="51" actId="478"/>
          <ac:spMkLst>
            <pc:docMk/>
            <pc:sldMk cId="3292556441" sldId="314"/>
            <ac:spMk id="20" creationId="{B458363D-C9C3-48AC-8A80-8655EFB44F17}"/>
          </ac:spMkLst>
        </pc:spChg>
        <pc:spChg chg="del mod">
          <ac:chgData name="Роман Давлятшин" userId="abae3f232998842b" providerId="LiveId" clId="{2CA256B3-0899-495A-AC26-6B22361E8DBF}" dt="2021-05-21T15:36:11.367" v="55" actId="478"/>
          <ac:spMkLst>
            <pc:docMk/>
            <pc:sldMk cId="3292556441" sldId="314"/>
            <ac:spMk id="21" creationId="{19E2864F-0D80-4108-BEC7-6ABE100F50E3}"/>
          </ac:spMkLst>
        </pc:spChg>
        <pc:spChg chg="add del mod">
          <ac:chgData name="Роман Давлятшин" userId="abae3f232998842b" providerId="LiveId" clId="{2CA256B3-0899-495A-AC26-6B22361E8DBF}" dt="2021-05-21T15:36:04.211" v="51" actId="478"/>
          <ac:spMkLst>
            <pc:docMk/>
            <pc:sldMk cId="3292556441" sldId="314"/>
            <ac:spMk id="22" creationId="{2E31B78C-B9BD-42FA-93EE-723A3A937C84}"/>
          </ac:spMkLst>
        </pc:spChg>
        <pc:spChg chg="del">
          <ac:chgData name="Роман Давлятшин" userId="abae3f232998842b" providerId="LiveId" clId="{2CA256B3-0899-495A-AC26-6B22361E8DBF}" dt="2021-05-21T15:36:14.315" v="57" actId="478"/>
          <ac:spMkLst>
            <pc:docMk/>
            <pc:sldMk cId="3292556441" sldId="314"/>
            <ac:spMk id="23" creationId="{37589B93-C2D3-402A-ACCA-25A83F5786B7}"/>
          </ac:spMkLst>
        </pc:spChg>
        <pc:spChg chg="mod">
          <ac:chgData name="Роман Давлятшин" userId="abae3f232998842b" providerId="LiveId" clId="{2CA256B3-0899-495A-AC26-6B22361E8DBF}" dt="2021-05-21T15:35:59.557" v="49" actId="20577"/>
          <ac:spMkLst>
            <pc:docMk/>
            <pc:sldMk cId="3292556441" sldId="314"/>
            <ac:spMk id="8196" creationId="{3F7F6B3B-6D7E-4488-AF09-5A32D7618C7C}"/>
          </ac:spMkLst>
        </pc:spChg>
        <pc:picChg chg="add del mod">
          <ac:chgData name="Роман Давлятшин" userId="abae3f232998842b" providerId="LiveId" clId="{2CA256B3-0899-495A-AC26-6B22361E8DBF}" dt="2021-05-21T15:36:04.211" v="51" actId="478"/>
          <ac:picMkLst>
            <pc:docMk/>
            <pc:sldMk cId="3292556441" sldId="314"/>
            <ac:picMk id="13" creationId="{7BD47AC1-C42D-4083-88E1-B536A934668C}"/>
          </ac:picMkLst>
        </pc:picChg>
        <pc:picChg chg="add del mod">
          <ac:chgData name="Роман Давлятшин" userId="abae3f232998842b" providerId="LiveId" clId="{2CA256B3-0899-495A-AC26-6B22361E8DBF}" dt="2021-05-21T15:36:04.211" v="51" actId="478"/>
          <ac:picMkLst>
            <pc:docMk/>
            <pc:sldMk cId="3292556441" sldId="314"/>
            <ac:picMk id="14" creationId="{E0A75DB0-795A-4935-ADBF-020A398AA5D3}"/>
          </ac:picMkLst>
        </pc:picChg>
        <pc:picChg chg="del">
          <ac:chgData name="Роман Давлятшин" userId="abae3f232998842b" providerId="LiveId" clId="{2CA256B3-0899-495A-AC26-6B22361E8DBF}" dt="2021-05-21T15:36:04.211" v="51" actId="478"/>
          <ac:picMkLst>
            <pc:docMk/>
            <pc:sldMk cId="3292556441" sldId="314"/>
            <ac:picMk id="15" creationId="{E0C228DB-BFE1-4FCD-A310-C88C2B2D09FC}"/>
          </ac:picMkLst>
        </pc:picChg>
        <pc:picChg chg="del">
          <ac:chgData name="Роман Давлятшин" userId="abae3f232998842b" providerId="LiveId" clId="{2CA256B3-0899-495A-AC26-6B22361E8DBF}" dt="2021-05-21T15:36:15.148" v="58" actId="478"/>
          <ac:picMkLst>
            <pc:docMk/>
            <pc:sldMk cId="3292556441" sldId="314"/>
            <ac:picMk id="16" creationId="{93D1B6E9-2DC6-48F6-BAA7-8DD60799C2E1}"/>
          </ac:picMkLst>
        </pc:picChg>
        <pc:picChg chg="del">
          <ac:chgData name="Роман Давлятшин" userId="abae3f232998842b" providerId="LiveId" clId="{2CA256B3-0899-495A-AC26-6B22361E8DBF}" dt="2021-05-21T15:36:07.467" v="53" actId="478"/>
          <ac:picMkLst>
            <pc:docMk/>
            <pc:sldMk cId="3292556441" sldId="314"/>
            <ac:picMk id="17" creationId="{040D762F-0ACA-4C82-B963-EA953BEA6B51}"/>
          </ac:picMkLst>
        </pc:picChg>
        <pc:picChg chg="add del mod">
          <ac:chgData name="Роман Давлятшин" userId="abae3f232998842b" providerId="LiveId" clId="{2CA256B3-0899-495A-AC26-6B22361E8DBF}" dt="2021-05-21T15:36:04.211" v="51" actId="478"/>
          <ac:picMkLst>
            <pc:docMk/>
            <pc:sldMk cId="3292556441" sldId="314"/>
            <ac:picMk id="18" creationId="{B2E6CEEA-0437-4F3E-A523-92542989CB91}"/>
          </ac:picMkLst>
        </pc:picChg>
        <pc:picChg chg="del">
          <ac:chgData name="Роман Давлятшин" userId="abae3f232998842b" providerId="LiveId" clId="{2CA256B3-0899-495A-AC26-6B22361E8DBF}" dt="2021-05-21T15:36:06.084" v="52" actId="478"/>
          <ac:picMkLst>
            <pc:docMk/>
            <pc:sldMk cId="3292556441" sldId="314"/>
            <ac:picMk id="19" creationId="{1BEC0D94-4F7F-414B-AE77-F0EAB68150B2}"/>
          </ac:picMkLst>
        </pc:picChg>
      </pc:sldChg>
      <pc:sldChg chg="new del">
        <pc:chgData name="Роман Давлятшин" userId="abae3f232998842b" providerId="LiveId" clId="{2CA256B3-0899-495A-AC26-6B22361E8DBF}" dt="2021-05-21T15:29:45.622" v="16" actId="680"/>
        <pc:sldMkLst>
          <pc:docMk/>
          <pc:sldMk cId="3573988919" sldId="314"/>
        </pc:sldMkLst>
      </pc:sldChg>
    </pc:docChg>
  </pc:docChgLst>
  <pc:docChgLst>
    <pc:chgData name="Роман Давлятшин" userId="abae3f232998842b" providerId="LiveId" clId="{D3A5188C-0CAA-9447-AD40-29E1DF5404CB}"/>
    <pc:docChg chg="custSel modSld sldOrd">
      <pc:chgData name="Роман Давлятшин" userId="abae3f232998842b" providerId="LiveId" clId="{D3A5188C-0CAA-9447-AD40-29E1DF5404CB}" dt="2021-11-12T05:36:35.935" v="38" actId="20578"/>
      <pc:docMkLst>
        <pc:docMk/>
      </pc:docMkLst>
      <pc:sldChg chg="modSp mod">
        <pc:chgData name="Роман Давлятшин" userId="abae3f232998842b" providerId="LiveId" clId="{D3A5188C-0CAA-9447-AD40-29E1DF5404CB}" dt="2021-11-12T05:13:51.180" v="33" actId="20577"/>
        <pc:sldMkLst>
          <pc:docMk/>
          <pc:sldMk cId="0" sldId="257"/>
        </pc:sldMkLst>
        <pc:spChg chg="mod">
          <ac:chgData name="Роман Давлятшин" userId="abae3f232998842b" providerId="LiveId" clId="{D3A5188C-0CAA-9447-AD40-29E1DF5404CB}" dt="2021-11-12T05:13:51.180" v="33" actId="20577"/>
          <ac:spMkLst>
            <pc:docMk/>
            <pc:sldMk cId="0" sldId="257"/>
            <ac:spMk id="4102" creationId="{7C161AA4-48BC-4E99-BDD8-4877862CD17E}"/>
          </ac:spMkLst>
        </pc:spChg>
      </pc:sldChg>
      <pc:sldChg chg="ord">
        <pc:chgData name="Роман Давлятшин" userId="abae3f232998842b" providerId="LiveId" clId="{D3A5188C-0CAA-9447-AD40-29E1DF5404CB}" dt="2021-11-12T05:24:53.472" v="36" actId="20578"/>
        <pc:sldMkLst>
          <pc:docMk/>
          <pc:sldMk cId="3840556630" sldId="294"/>
        </pc:sldMkLst>
      </pc:sldChg>
      <pc:sldChg chg="ord">
        <pc:chgData name="Роман Давлятшин" userId="abae3f232998842b" providerId="LiveId" clId="{D3A5188C-0CAA-9447-AD40-29E1DF5404CB}" dt="2021-11-12T05:36:35.935" v="38" actId="20578"/>
        <pc:sldMkLst>
          <pc:docMk/>
          <pc:sldMk cId="0" sldId="297"/>
        </pc:sldMkLst>
      </pc:sldChg>
      <pc:sldChg chg="ord">
        <pc:chgData name="Роман Давлятшин" userId="abae3f232998842b" providerId="LiveId" clId="{D3A5188C-0CAA-9447-AD40-29E1DF5404CB}" dt="2021-11-12T05:24:53.472" v="36" actId="20578"/>
        <pc:sldMkLst>
          <pc:docMk/>
          <pc:sldMk cId="800694401" sldId="301"/>
        </pc:sldMkLst>
      </pc:sldChg>
      <pc:sldChg chg="modSp mod">
        <pc:chgData name="Роман Давлятшин" userId="abae3f232998842b" providerId="LiveId" clId="{D3A5188C-0CAA-9447-AD40-29E1DF5404CB}" dt="2021-11-02T21:17:26.572" v="1" actId="20577"/>
        <pc:sldMkLst>
          <pc:docMk/>
          <pc:sldMk cId="2880656037" sldId="308"/>
        </pc:sldMkLst>
        <pc:spChg chg="mod">
          <ac:chgData name="Роман Давлятшин" userId="abae3f232998842b" providerId="LiveId" clId="{D3A5188C-0CAA-9447-AD40-29E1DF5404CB}" dt="2021-11-02T21:17:26.572" v="1" actId="20577"/>
          <ac:spMkLst>
            <pc:docMk/>
            <pc:sldMk cId="2880656037" sldId="308"/>
            <ac:spMk id="5" creationId="{17D7CA67-8A3A-4521-85ED-019294E01076}"/>
          </ac:spMkLst>
        </pc:spChg>
      </pc:sldChg>
      <pc:sldChg chg="modSp mod">
        <pc:chgData name="Роман Давлятшин" userId="abae3f232998842b" providerId="LiveId" clId="{D3A5188C-0CAA-9447-AD40-29E1DF5404CB}" dt="2021-11-11T21:51:38.944" v="6" actId="207"/>
        <pc:sldMkLst>
          <pc:docMk/>
          <pc:sldMk cId="307482202" sldId="314"/>
        </pc:sldMkLst>
        <pc:spChg chg="mod">
          <ac:chgData name="Роман Давлятшин" userId="abae3f232998842b" providerId="LiveId" clId="{D3A5188C-0CAA-9447-AD40-29E1DF5404CB}" dt="2021-11-11T21:51:38.944" v="6" actId="207"/>
          <ac:spMkLst>
            <pc:docMk/>
            <pc:sldMk cId="307482202" sldId="314"/>
            <ac:spMk id="12295" creationId="{0EC92C34-7FB7-4B80-93AB-3403AEE26390}"/>
          </ac:spMkLst>
        </pc:spChg>
      </pc:sldChg>
    </pc:docChg>
  </pc:docChgLst>
  <pc:docChgLst>
    <pc:chgData name="Роман Давлятшин" userId="abae3f232998842b" providerId="LiveId" clId="{C989AB38-3389-4573-A304-7FE83F286FB5}"/>
    <pc:docChg chg="modSld sldOrd">
      <pc:chgData name="Роман Давлятшин" userId="abae3f232998842b" providerId="LiveId" clId="{C989AB38-3389-4573-A304-7FE83F286FB5}" dt="2021-06-16T07:50:23.592" v="8" actId="208"/>
      <pc:docMkLst>
        <pc:docMk/>
      </pc:docMkLst>
      <pc:sldChg chg="ord">
        <pc:chgData name="Роман Давлятшин" userId="abae3f232998842b" providerId="LiveId" clId="{C989AB38-3389-4573-A304-7FE83F286FB5}" dt="2021-06-16T07:28:33.563" v="1"/>
        <pc:sldMkLst>
          <pc:docMk/>
          <pc:sldMk cId="0" sldId="266"/>
        </pc:sldMkLst>
      </pc:sldChg>
      <pc:sldChg chg="ord">
        <pc:chgData name="Роман Давлятшин" userId="abae3f232998842b" providerId="LiveId" clId="{C989AB38-3389-4573-A304-7FE83F286FB5}" dt="2021-06-16T07:39:32.233" v="5"/>
        <pc:sldMkLst>
          <pc:docMk/>
          <pc:sldMk cId="0" sldId="289"/>
        </pc:sldMkLst>
      </pc:sldChg>
      <pc:sldChg chg="ord">
        <pc:chgData name="Роман Давлятшин" userId="abae3f232998842b" providerId="LiveId" clId="{C989AB38-3389-4573-A304-7FE83F286FB5}" dt="2021-06-16T07:39:19.091" v="3"/>
        <pc:sldMkLst>
          <pc:docMk/>
          <pc:sldMk cId="3840556630" sldId="294"/>
        </pc:sldMkLst>
      </pc:sldChg>
      <pc:sldChg chg="ord">
        <pc:chgData name="Роман Давлятшин" userId="abae3f232998842b" providerId="LiveId" clId="{C989AB38-3389-4573-A304-7FE83F286FB5}" dt="2021-06-16T07:39:19.091" v="3"/>
        <pc:sldMkLst>
          <pc:docMk/>
          <pc:sldMk cId="800694401" sldId="301"/>
        </pc:sldMkLst>
      </pc:sldChg>
      <pc:sldChg chg="addSp modSp mod">
        <pc:chgData name="Роман Давлятшин" userId="abae3f232998842b" providerId="LiveId" clId="{C989AB38-3389-4573-A304-7FE83F286FB5}" dt="2021-06-16T07:50:23.592" v="8" actId="208"/>
        <pc:sldMkLst>
          <pc:docMk/>
          <pc:sldMk cId="2880656037" sldId="308"/>
        </pc:sldMkLst>
        <pc:picChg chg="add mod">
          <ac:chgData name="Роман Давлятшин" userId="abae3f232998842b" providerId="LiveId" clId="{C989AB38-3389-4573-A304-7FE83F286FB5}" dt="2021-06-16T07:50:23.592" v="8" actId="208"/>
          <ac:picMkLst>
            <pc:docMk/>
            <pc:sldMk cId="2880656037" sldId="308"/>
            <ac:picMk id="3" creationId="{B02E1011-3674-4BAF-A5B0-151F2C26F150}"/>
          </ac:picMkLst>
        </pc:picChg>
        <pc:picChg chg="add mod">
          <ac:chgData name="Роман Давлятшин" userId="abae3f232998842b" providerId="LiveId" clId="{C989AB38-3389-4573-A304-7FE83F286FB5}" dt="2021-06-16T07:50:23.592" v="8" actId="208"/>
          <ac:picMkLst>
            <pc:docMk/>
            <pc:sldMk cId="2880656037" sldId="308"/>
            <ac:picMk id="4" creationId="{48AEC4F7-5595-4006-A174-8A4FD3B1829B}"/>
          </ac:picMkLst>
        </pc:picChg>
        <pc:picChg chg="add mod">
          <ac:chgData name="Роман Давлятшин" userId="abae3f232998842b" providerId="LiveId" clId="{C989AB38-3389-4573-A304-7FE83F286FB5}" dt="2021-06-16T07:50:23.592" v="8" actId="208"/>
          <ac:picMkLst>
            <pc:docMk/>
            <pc:sldMk cId="2880656037" sldId="308"/>
            <ac:picMk id="6" creationId="{90A0F989-29E8-4C80-A0D7-FBA0734881E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4A7ECB-FAEA-4E0C-A112-049769FCDEEB}" type="doc">
      <dgm:prSet loTypeId="urn:microsoft.com/office/officeart/2005/8/layout/hProcess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DCA1DB7-85F8-4EF5-A7C0-FAE94B0AF782}">
      <dgm:prSet phldrT="[Текст]"/>
      <dgm:spPr/>
      <dgm:t>
        <a:bodyPr/>
        <a:lstStyle/>
        <a:p>
          <a:r>
            <a:rPr lang="ru-RU" dirty="0"/>
            <a:t>Малое инновационное предприятие</a:t>
          </a:r>
        </a:p>
      </dgm:t>
    </dgm:pt>
    <dgm:pt modelId="{16C94A0F-257B-4317-A908-4BE13E2D738C}" type="parTrans" cxnId="{A7AD5B0C-F9BC-4FB8-9314-08A9F20E45A2}">
      <dgm:prSet/>
      <dgm:spPr/>
      <dgm:t>
        <a:bodyPr/>
        <a:lstStyle/>
        <a:p>
          <a:endParaRPr lang="ru-RU"/>
        </a:p>
      </dgm:t>
    </dgm:pt>
    <dgm:pt modelId="{B9ADE5D3-4264-4B84-BAE0-2AD66EA27601}" type="sibTrans" cxnId="{A7AD5B0C-F9BC-4FB8-9314-08A9F20E45A2}">
      <dgm:prSet/>
      <dgm:spPr/>
      <dgm:t>
        <a:bodyPr/>
        <a:lstStyle/>
        <a:p>
          <a:endParaRPr lang="ru-RU"/>
        </a:p>
      </dgm:t>
    </dgm:pt>
    <dgm:pt modelId="{404F5832-EC41-470F-AB73-0A3C66D980F8}">
      <dgm:prSet phldrT="[Текст]"/>
      <dgm:spPr/>
      <dgm:t>
        <a:bodyPr/>
        <a:lstStyle/>
        <a:p>
          <a:r>
            <a:rPr lang="ru-RU" dirty="0"/>
            <a:t>Продажа лицензионных прав на  использование разработанной методики (ГК «Гибридное аддитивное производство»)</a:t>
          </a:r>
        </a:p>
      </dgm:t>
    </dgm:pt>
    <dgm:pt modelId="{E22B4D4B-0877-43A0-8CAC-8A9370E36C26}" type="parTrans" cxnId="{2E88FC40-46C9-4A47-A4E4-E7B62A776B03}">
      <dgm:prSet/>
      <dgm:spPr/>
      <dgm:t>
        <a:bodyPr/>
        <a:lstStyle/>
        <a:p>
          <a:endParaRPr lang="ru-RU"/>
        </a:p>
      </dgm:t>
    </dgm:pt>
    <dgm:pt modelId="{8561D010-344D-45B3-9D24-0FC355C84FDA}" type="sibTrans" cxnId="{2E88FC40-46C9-4A47-A4E4-E7B62A776B03}">
      <dgm:prSet/>
      <dgm:spPr/>
      <dgm:t>
        <a:bodyPr/>
        <a:lstStyle/>
        <a:p>
          <a:endParaRPr lang="ru-RU"/>
        </a:p>
      </dgm:t>
    </dgm:pt>
    <dgm:pt modelId="{4EC93B96-132F-4B7B-8960-34FCD9A2DFEF}">
      <dgm:prSet phldrT="[Текст]"/>
      <dgm:spPr/>
      <dgm:t>
        <a:bodyPr/>
        <a:lstStyle/>
        <a:p>
          <a:r>
            <a:rPr lang="ru-RU" dirty="0"/>
            <a:t>Проведение НИОКР</a:t>
          </a:r>
        </a:p>
      </dgm:t>
    </dgm:pt>
    <dgm:pt modelId="{620D2BF3-E889-46FA-917B-2EFB68018C99}" type="sibTrans" cxnId="{706D106B-6276-4F16-B2F8-ED2C8753C9D8}">
      <dgm:prSet/>
      <dgm:spPr/>
      <dgm:t>
        <a:bodyPr/>
        <a:lstStyle/>
        <a:p>
          <a:endParaRPr lang="ru-RU"/>
        </a:p>
      </dgm:t>
    </dgm:pt>
    <dgm:pt modelId="{CACDC3F3-8876-4F3D-BA12-352875090E96}" type="parTrans" cxnId="{706D106B-6276-4F16-B2F8-ED2C8753C9D8}">
      <dgm:prSet/>
      <dgm:spPr/>
      <dgm:t>
        <a:bodyPr/>
        <a:lstStyle/>
        <a:p>
          <a:endParaRPr lang="ru-RU"/>
        </a:p>
      </dgm:t>
    </dgm:pt>
    <dgm:pt modelId="{0420CE7A-1005-4690-B93F-A9B7C8948223}">
      <dgm:prSet phldrT="[Текст]"/>
      <dgm:spPr/>
      <dgm:t>
        <a:bodyPr/>
        <a:lstStyle/>
        <a:p>
          <a:r>
            <a:rPr lang="ru-RU" dirty="0"/>
            <a:t>Предоставление услуг проектирования технологического процесса </a:t>
          </a:r>
        </a:p>
      </dgm:t>
    </dgm:pt>
    <dgm:pt modelId="{2CCE8725-2341-466B-B5A1-E524A14260B0}" type="parTrans" cxnId="{E758CCE5-DE23-4C47-9967-1A7921DCCEED}">
      <dgm:prSet/>
      <dgm:spPr/>
      <dgm:t>
        <a:bodyPr/>
        <a:lstStyle/>
        <a:p>
          <a:endParaRPr lang="ru-RU"/>
        </a:p>
      </dgm:t>
    </dgm:pt>
    <dgm:pt modelId="{AA4CFD02-123A-4BF1-B41F-A710BB2672B0}" type="sibTrans" cxnId="{E758CCE5-DE23-4C47-9967-1A7921DCCEED}">
      <dgm:prSet/>
      <dgm:spPr/>
      <dgm:t>
        <a:bodyPr/>
        <a:lstStyle/>
        <a:p>
          <a:endParaRPr lang="ru-RU"/>
        </a:p>
      </dgm:t>
    </dgm:pt>
    <dgm:pt modelId="{28F7F017-7960-4880-A9CF-E01721FF16A1}" type="pres">
      <dgm:prSet presAssocID="{AB4A7ECB-FAEA-4E0C-A112-049769FCDEEB}" presName="Name0" presStyleCnt="0">
        <dgm:presLayoutVars>
          <dgm:dir/>
          <dgm:animLvl val="lvl"/>
          <dgm:resizeHandles val="exact"/>
        </dgm:presLayoutVars>
      </dgm:prSet>
      <dgm:spPr/>
    </dgm:pt>
    <dgm:pt modelId="{CC344CAE-4F7D-4091-9F5C-F2EE42106E32}" type="pres">
      <dgm:prSet presAssocID="{AB4A7ECB-FAEA-4E0C-A112-049769FCDEEB}" presName="dummy" presStyleCnt="0"/>
      <dgm:spPr/>
    </dgm:pt>
    <dgm:pt modelId="{F41934D8-1E93-4D39-8BB8-753AD15A8CF8}" type="pres">
      <dgm:prSet presAssocID="{AB4A7ECB-FAEA-4E0C-A112-049769FCDEEB}" presName="linH" presStyleCnt="0"/>
      <dgm:spPr/>
    </dgm:pt>
    <dgm:pt modelId="{991A676F-DBFF-4799-8A7E-AD37A5FE209B}" type="pres">
      <dgm:prSet presAssocID="{AB4A7ECB-FAEA-4E0C-A112-049769FCDEEB}" presName="padding1" presStyleCnt="0"/>
      <dgm:spPr/>
    </dgm:pt>
    <dgm:pt modelId="{3DD65DE1-2CF0-4251-A407-659E01737702}" type="pres">
      <dgm:prSet presAssocID="{2DCA1DB7-85F8-4EF5-A7C0-FAE94B0AF782}" presName="linV" presStyleCnt="0"/>
      <dgm:spPr/>
    </dgm:pt>
    <dgm:pt modelId="{7427C709-CEA4-4EFE-B230-60B6E5EB1109}" type="pres">
      <dgm:prSet presAssocID="{2DCA1DB7-85F8-4EF5-A7C0-FAE94B0AF782}" presName="spVertical1" presStyleCnt="0"/>
      <dgm:spPr/>
    </dgm:pt>
    <dgm:pt modelId="{8641FC3D-7790-4954-864C-555B529BD7AA}" type="pres">
      <dgm:prSet presAssocID="{2DCA1DB7-85F8-4EF5-A7C0-FAE94B0AF782}" presName="parTx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ECC5FE0B-8C0F-47E9-986D-CA8062CAD266}" type="pres">
      <dgm:prSet presAssocID="{2DCA1DB7-85F8-4EF5-A7C0-FAE94B0AF782}" presName="spVertical2" presStyleCnt="0"/>
      <dgm:spPr/>
    </dgm:pt>
    <dgm:pt modelId="{DF06AA4C-310D-42CC-B9F5-B77BCD72144A}" type="pres">
      <dgm:prSet presAssocID="{2DCA1DB7-85F8-4EF5-A7C0-FAE94B0AF782}" presName="spVertical3" presStyleCnt="0"/>
      <dgm:spPr/>
    </dgm:pt>
    <dgm:pt modelId="{636DFEBE-F2B6-444D-AC33-F62E1FD479E0}" type="pres">
      <dgm:prSet presAssocID="{2DCA1DB7-85F8-4EF5-A7C0-FAE94B0AF782}" presName="desTx" presStyleLbl="revTx" presStyleIdx="1" presStyleCnt="2" custLinFactNeighborX="-6937" custLinFactNeighborY="14503">
        <dgm:presLayoutVars>
          <dgm:bulletEnabled val="1"/>
        </dgm:presLayoutVars>
      </dgm:prSet>
      <dgm:spPr/>
    </dgm:pt>
    <dgm:pt modelId="{4157DEEF-97CB-4C88-A044-BAFDAA16EB71}" type="pres">
      <dgm:prSet presAssocID="{AB4A7ECB-FAEA-4E0C-A112-049769FCDEEB}" presName="padding2" presStyleCnt="0"/>
      <dgm:spPr/>
    </dgm:pt>
    <dgm:pt modelId="{2D68B87F-48AB-49C0-8E06-23E62CB17A91}" type="pres">
      <dgm:prSet presAssocID="{AB4A7ECB-FAEA-4E0C-A112-049769FCDEEB}" presName="negArrow" presStyleCnt="0"/>
      <dgm:spPr/>
    </dgm:pt>
    <dgm:pt modelId="{2D698577-F878-4DFE-951E-79EA5C093C07}" type="pres">
      <dgm:prSet presAssocID="{AB4A7ECB-FAEA-4E0C-A112-049769FCDEEB}" presName="backgroundArrow" presStyleLbl="node1" presStyleIdx="0" presStyleCnt="1"/>
      <dgm:spPr/>
    </dgm:pt>
  </dgm:ptLst>
  <dgm:cxnLst>
    <dgm:cxn modelId="{2F72CD09-751D-4F6A-B8E6-985CE096515B}" type="presOf" srcId="{AB4A7ECB-FAEA-4E0C-A112-049769FCDEEB}" destId="{28F7F017-7960-4880-A9CF-E01721FF16A1}" srcOrd="0" destOrd="0" presId="urn:microsoft.com/office/officeart/2005/8/layout/hProcess3"/>
    <dgm:cxn modelId="{A7AD5B0C-F9BC-4FB8-9314-08A9F20E45A2}" srcId="{AB4A7ECB-FAEA-4E0C-A112-049769FCDEEB}" destId="{2DCA1DB7-85F8-4EF5-A7C0-FAE94B0AF782}" srcOrd="0" destOrd="0" parTransId="{16C94A0F-257B-4317-A908-4BE13E2D738C}" sibTransId="{B9ADE5D3-4264-4B84-BAE0-2AD66EA27601}"/>
    <dgm:cxn modelId="{FBF28828-A327-477F-9775-9BDF36E47FDE}" type="presOf" srcId="{2DCA1DB7-85F8-4EF5-A7C0-FAE94B0AF782}" destId="{8641FC3D-7790-4954-864C-555B529BD7AA}" srcOrd="0" destOrd="0" presId="urn:microsoft.com/office/officeart/2005/8/layout/hProcess3"/>
    <dgm:cxn modelId="{42285136-68E4-4B71-87BC-A682C49736D4}" type="presOf" srcId="{4EC93B96-132F-4B7B-8960-34FCD9A2DFEF}" destId="{636DFEBE-F2B6-444D-AC33-F62E1FD479E0}" srcOrd="0" destOrd="0" presId="urn:microsoft.com/office/officeart/2005/8/layout/hProcess3"/>
    <dgm:cxn modelId="{2E88FC40-46C9-4A47-A4E4-E7B62A776B03}" srcId="{2DCA1DB7-85F8-4EF5-A7C0-FAE94B0AF782}" destId="{404F5832-EC41-470F-AB73-0A3C66D980F8}" srcOrd="2" destOrd="0" parTransId="{E22B4D4B-0877-43A0-8CAC-8A9370E36C26}" sibTransId="{8561D010-344D-45B3-9D24-0FC355C84FDA}"/>
    <dgm:cxn modelId="{C069F25F-C403-4B7B-97FE-C1280544DACE}" type="presOf" srcId="{404F5832-EC41-470F-AB73-0A3C66D980F8}" destId="{636DFEBE-F2B6-444D-AC33-F62E1FD479E0}" srcOrd="0" destOrd="2" presId="urn:microsoft.com/office/officeart/2005/8/layout/hProcess3"/>
    <dgm:cxn modelId="{706D106B-6276-4F16-B2F8-ED2C8753C9D8}" srcId="{2DCA1DB7-85F8-4EF5-A7C0-FAE94B0AF782}" destId="{4EC93B96-132F-4B7B-8960-34FCD9A2DFEF}" srcOrd="0" destOrd="0" parTransId="{CACDC3F3-8876-4F3D-BA12-352875090E96}" sibTransId="{620D2BF3-E889-46FA-917B-2EFB68018C99}"/>
    <dgm:cxn modelId="{E758CCE5-DE23-4C47-9967-1A7921DCCEED}" srcId="{2DCA1DB7-85F8-4EF5-A7C0-FAE94B0AF782}" destId="{0420CE7A-1005-4690-B93F-A9B7C8948223}" srcOrd="1" destOrd="0" parTransId="{2CCE8725-2341-466B-B5A1-E524A14260B0}" sibTransId="{AA4CFD02-123A-4BF1-B41F-A710BB2672B0}"/>
    <dgm:cxn modelId="{4F8710EF-BA98-485C-8934-07D9953A531E}" type="presOf" srcId="{0420CE7A-1005-4690-B93F-A9B7C8948223}" destId="{636DFEBE-F2B6-444D-AC33-F62E1FD479E0}" srcOrd="0" destOrd="1" presId="urn:microsoft.com/office/officeart/2005/8/layout/hProcess3"/>
    <dgm:cxn modelId="{D75A344A-D855-4F97-BF60-6ADAC6F4DA64}" type="presParOf" srcId="{28F7F017-7960-4880-A9CF-E01721FF16A1}" destId="{CC344CAE-4F7D-4091-9F5C-F2EE42106E32}" srcOrd="0" destOrd="0" presId="urn:microsoft.com/office/officeart/2005/8/layout/hProcess3"/>
    <dgm:cxn modelId="{9D05CCBD-CD3C-4E88-A4DD-0E9C0B4BEB5B}" type="presParOf" srcId="{28F7F017-7960-4880-A9CF-E01721FF16A1}" destId="{F41934D8-1E93-4D39-8BB8-753AD15A8CF8}" srcOrd="1" destOrd="0" presId="urn:microsoft.com/office/officeart/2005/8/layout/hProcess3"/>
    <dgm:cxn modelId="{66273B4A-360A-41BA-998B-2878F34D657D}" type="presParOf" srcId="{F41934D8-1E93-4D39-8BB8-753AD15A8CF8}" destId="{991A676F-DBFF-4799-8A7E-AD37A5FE209B}" srcOrd="0" destOrd="0" presId="urn:microsoft.com/office/officeart/2005/8/layout/hProcess3"/>
    <dgm:cxn modelId="{C3A31504-6CAB-44B7-8033-1B60B3A668CF}" type="presParOf" srcId="{F41934D8-1E93-4D39-8BB8-753AD15A8CF8}" destId="{3DD65DE1-2CF0-4251-A407-659E01737702}" srcOrd="1" destOrd="0" presId="urn:microsoft.com/office/officeart/2005/8/layout/hProcess3"/>
    <dgm:cxn modelId="{38B8867A-30FC-4924-9281-7C468CE0BF0C}" type="presParOf" srcId="{3DD65DE1-2CF0-4251-A407-659E01737702}" destId="{7427C709-CEA4-4EFE-B230-60B6E5EB1109}" srcOrd="0" destOrd="0" presId="urn:microsoft.com/office/officeart/2005/8/layout/hProcess3"/>
    <dgm:cxn modelId="{36B9A102-0DCB-49CF-B2F3-30444357C181}" type="presParOf" srcId="{3DD65DE1-2CF0-4251-A407-659E01737702}" destId="{8641FC3D-7790-4954-864C-555B529BD7AA}" srcOrd="1" destOrd="0" presId="urn:microsoft.com/office/officeart/2005/8/layout/hProcess3"/>
    <dgm:cxn modelId="{7767767A-FD98-4FB1-B638-44C1FAFF71E0}" type="presParOf" srcId="{3DD65DE1-2CF0-4251-A407-659E01737702}" destId="{ECC5FE0B-8C0F-47E9-986D-CA8062CAD266}" srcOrd="2" destOrd="0" presId="urn:microsoft.com/office/officeart/2005/8/layout/hProcess3"/>
    <dgm:cxn modelId="{49B6AFD9-9F52-480D-9D7C-0559F1E657DA}" type="presParOf" srcId="{3DD65DE1-2CF0-4251-A407-659E01737702}" destId="{DF06AA4C-310D-42CC-B9F5-B77BCD72144A}" srcOrd="3" destOrd="0" presId="urn:microsoft.com/office/officeart/2005/8/layout/hProcess3"/>
    <dgm:cxn modelId="{0E466C0C-4CD7-4BEB-94C6-7E1CD676F6E8}" type="presParOf" srcId="{3DD65DE1-2CF0-4251-A407-659E01737702}" destId="{636DFEBE-F2B6-444D-AC33-F62E1FD479E0}" srcOrd="4" destOrd="0" presId="urn:microsoft.com/office/officeart/2005/8/layout/hProcess3"/>
    <dgm:cxn modelId="{B930F66F-14DD-4B86-9701-2C5B25A05E02}" type="presParOf" srcId="{F41934D8-1E93-4D39-8BB8-753AD15A8CF8}" destId="{4157DEEF-97CB-4C88-A044-BAFDAA16EB71}" srcOrd="2" destOrd="0" presId="urn:microsoft.com/office/officeart/2005/8/layout/hProcess3"/>
    <dgm:cxn modelId="{85722E20-8974-488C-BD0B-5FFF9CB2E845}" type="presParOf" srcId="{F41934D8-1E93-4D39-8BB8-753AD15A8CF8}" destId="{2D68B87F-48AB-49C0-8E06-23E62CB17A91}" srcOrd="3" destOrd="0" presId="urn:microsoft.com/office/officeart/2005/8/layout/hProcess3"/>
    <dgm:cxn modelId="{345C0AAF-C3F8-4EE3-96AA-709787DB3A0F}" type="presParOf" srcId="{F41934D8-1E93-4D39-8BB8-753AD15A8CF8}" destId="{2D698577-F878-4DFE-951E-79EA5C093C0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98577-F878-4DFE-951E-79EA5C093C07}">
      <dsp:nvSpPr>
        <dsp:cNvPr id="0" name=""/>
        <dsp:cNvSpPr/>
      </dsp:nvSpPr>
      <dsp:spPr>
        <a:xfrm>
          <a:off x="0" y="120040"/>
          <a:ext cx="4307763" cy="1224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36DFEBE-F2B6-444D-AC33-F62E1FD479E0}">
      <dsp:nvSpPr>
        <dsp:cNvPr id="0" name=""/>
        <dsp:cNvSpPr/>
      </dsp:nvSpPr>
      <dsp:spPr>
        <a:xfrm>
          <a:off x="102639" y="1134743"/>
          <a:ext cx="3529505" cy="1166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Проведение НИОКР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Предоставление услуг проектирования технологического процесса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Продажа лицензионных прав на  использование разработанной методики (ГК «Гибридное аддитивное производство»)</a:t>
          </a:r>
        </a:p>
      </dsp:txBody>
      <dsp:txXfrm>
        <a:off x="102639" y="1134743"/>
        <a:ext cx="3529505" cy="1166625"/>
      </dsp:txXfrm>
    </dsp:sp>
    <dsp:sp modelId="{8641FC3D-7790-4954-864C-555B529BD7AA}">
      <dsp:nvSpPr>
        <dsp:cNvPr id="0" name=""/>
        <dsp:cNvSpPr/>
      </dsp:nvSpPr>
      <dsp:spPr>
        <a:xfrm>
          <a:off x="347481" y="426040"/>
          <a:ext cx="3529505" cy="61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2720" rIns="0" bIns="17272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Малое инновационное предприятие</a:t>
          </a:r>
        </a:p>
      </dsp:txBody>
      <dsp:txXfrm>
        <a:off x="347481" y="426040"/>
        <a:ext cx="3529505" cy="61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3889591-67CF-4933-BD51-089488DE95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1FE84FE-DF8C-4670-9A2A-BCA08FA4D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A0BA16C-BEE5-4E36-87B4-896E0C53A370}" type="datetimeFigureOut">
              <a:rPr lang="ru-RU"/>
              <a:pPr>
                <a:defRPr/>
              </a:pPr>
              <a:t>12.11.2021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AC962FA-9536-4809-86E5-2F0AC6C00A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DF5ED6B-E4A5-4C69-9826-9601DB2883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DD3964-510B-4A1A-9102-955C079EB76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03165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9CB1B70-1C0B-4D99-B200-10C21F31B7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713232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A519222-7C31-4E52-B202-D5AD5270CD6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713232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CBE0814-D353-462A-BE05-BD1E0742762A}" type="datetimeFigureOut">
              <a:rPr lang="ru-RU"/>
              <a:pPr>
                <a:defRPr/>
              </a:pPr>
              <a:t>12.11.2021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7CCDD5EA-66D8-4202-B0D1-BD0593E22F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B173E6CE-662F-410D-A902-6DEE472AB9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0051BF-12B9-49CB-B71D-9D2EB69AE5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713232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D339A3-BCB3-4A46-BB52-4F9455DA3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B018802-1DA1-42D4-890A-91C92CD3C95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397444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12788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55600" algn="l" defTabSz="712788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712788" algn="l" defTabSz="712788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68388" algn="l" defTabSz="712788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425575" algn="l" defTabSz="712788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Образ слайда 1">
            <a:extLst>
              <a:ext uri="{FF2B5EF4-FFF2-40B4-BE49-F238E27FC236}">
                <a16:creationId xmlns:a16="http://schemas.microsoft.com/office/drawing/2014/main" id="{8026B67C-4BCA-44AE-B39B-42B2D422F9F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D8627C8-48F1-420A-93C3-5506C701A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936" dirty="0"/>
          </a:p>
        </p:txBody>
      </p:sp>
      <p:sp>
        <p:nvSpPr>
          <p:cNvPr id="5124" name="Номер слайда 3">
            <a:extLst>
              <a:ext uri="{FF2B5EF4-FFF2-40B4-BE49-F238E27FC236}">
                <a16:creationId xmlns:a16="http://schemas.microsoft.com/office/drawing/2014/main" id="{DC1008B0-97A7-4F8E-8B7B-5A6F83862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6EBD3A3-806A-48F1-87C4-61DCA2BE3781}" type="slidenum">
              <a:rPr lang="ru-RU" altLang="ru-RU" sz="1200"/>
              <a:pPr/>
              <a:t>1</a:t>
            </a:fld>
            <a:endParaRPr lang="ru-RU" altLang="ru-RU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Образ слайда 1">
            <a:extLst>
              <a:ext uri="{FF2B5EF4-FFF2-40B4-BE49-F238E27FC236}">
                <a16:creationId xmlns:a16="http://schemas.microsoft.com/office/drawing/2014/main" id="{66CDB820-8949-48DD-8E8A-010698B7627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81B52D7-B9A2-4ED0-AA1A-7D595B7F9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/>
              <a:t>Обозначьте перспективы коммерциализации результата НИОКР (потенциальные сферы применения и конкретный потребитель), представьте результаты оценки рынка для создаваемого продукта. Обозначьте потенциального потребителя, наличие рисков коммерциализации и мер их снижения, наличие конкурентов, дайте информацию о ценах на Ваш продукт и на продукцию конкурентов, укажите себестоимость Вашего продукта, объем рынка.</a:t>
            </a:r>
          </a:p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200" dirty="0"/>
          </a:p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936" dirty="0"/>
              <a:t>По различным оценкам, к 2020 году объем рынка 3D-печати достигнет 21 млрд.</a:t>
            </a:r>
          </a:p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936" dirty="0"/>
              <a:t>В России рынок АТ остается слаборазвитым, об этом говорят показатели доли мирового рынка России 1,4% в сравнении с США 38,1%. Динамика российского рынка аддитивных технологий за 2010-2015гг. показывает положительный рост, за 5 лет его величина увеличилась в 4 раза и составила 617 млн. рублей. </a:t>
            </a:r>
          </a:p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936" dirty="0"/>
              <a:t>Если прогнозируемый темп прироста рынка остался на прежнем уровне, то объем Российского рынка уже должен был перешагнуть отметку в миллиард рублей.</a:t>
            </a:r>
          </a:p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936" dirty="0"/>
              <a:t>Отдельные ведущие отечественные предприятия авиационной, автомобильной промышленности, энергетики и предприятия </a:t>
            </a:r>
            <a:r>
              <a:rPr lang="ru-RU" sz="936" dirty="0" err="1"/>
              <a:t>Росатома</a:t>
            </a:r>
            <a:r>
              <a:rPr lang="ru-RU" sz="936" dirty="0"/>
              <a:t> и др. имеют опыт практического использования АТ, однако широкого распространения эти технологии не получили. Тогда как они, по мнению ведущих мировых экспертов, являются стратегически значимыми, и именно с развитием АТ связывают дальнейшее инновационное развитие машиностроения.</a:t>
            </a:r>
          </a:p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936" dirty="0"/>
          </a:p>
        </p:txBody>
      </p:sp>
      <p:sp>
        <p:nvSpPr>
          <p:cNvPr id="13316" name="Номер слайда 3">
            <a:extLst>
              <a:ext uri="{FF2B5EF4-FFF2-40B4-BE49-F238E27FC236}">
                <a16:creationId xmlns:a16="http://schemas.microsoft.com/office/drawing/2014/main" id="{611CE6B8-B061-432C-A8AF-95EEC7C57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0122D55-6BF3-4306-B46E-6DE3F48F0BA6}" type="slidenum">
              <a:rPr lang="ru-RU" altLang="ru-RU" sz="1200"/>
              <a:pPr/>
              <a:t>11</a:t>
            </a:fld>
            <a:endParaRPr lang="ru-RU" altLang="ru-RU" sz="1200"/>
          </a:p>
        </p:txBody>
      </p:sp>
    </p:spTree>
    <p:extLst>
      <p:ext uri="{BB962C8B-B14F-4D97-AF65-F5344CB8AC3E}">
        <p14:creationId xmlns:p14="http://schemas.microsoft.com/office/powerpoint/2010/main" val="2434769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>
            <a:extLst>
              <a:ext uri="{FF2B5EF4-FFF2-40B4-BE49-F238E27FC236}">
                <a16:creationId xmlns:a16="http://schemas.microsoft.com/office/drawing/2014/main" id="{1B4E0A22-2FE1-4070-B87D-E866EA1B814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6CDE370-CB7D-44C0-BAC8-154794178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936" dirty="0"/>
          </a:p>
        </p:txBody>
      </p:sp>
      <p:sp>
        <p:nvSpPr>
          <p:cNvPr id="21508" name="Номер слайда 3">
            <a:extLst>
              <a:ext uri="{FF2B5EF4-FFF2-40B4-BE49-F238E27FC236}">
                <a16:creationId xmlns:a16="http://schemas.microsoft.com/office/drawing/2014/main" id="{8048C6DB-BCD4-4FD4-BA8A-6ADE0CE9A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EF226C7-C0A3-4A2D-A1DD-D052F924A248}" type="slidenum">
              <a:rPr lang="ru-RU" altLang="ru-RU" sz="1200"/>
              <a:pPr/>
              <a:t>12</a:t>
            </a:fld>
            <a:endParaRPr lang="ru-RU" altLang="ru-RU" sz="1200"/>
          </a:p>
        </p:txBody>
      </p:sp>
    </p:spTree>
    <p:extLst>
      <p:ext uri="{BB962C8B-B14F-4D97-AF65-F5344CB8AC3E}">
        <p14:creationId xmlns:p14="http://schemas.microsoft.com/office/powerpoint/2010/main" val="2745473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Образ слайда 1">
            <a:extLst>
              <a:ext uri="{FF2B5EF4-FFF2-40B4-BE49-F238E27FC236}">
                <a16:creationId xmlns:a16="http://schemas.microsoft.com/office/drawing/2014/main" id="{E6D83B34-30B6-40F8-8080-4387C6F634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0D7B0E1-F41D-4B25-9EDF-CCCDC079D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936" dirty="0"/>
          </a:p>
        </p:txBody>
      </p:sp>
      <p:sp>
        <p:nvSpPr>
          <p:cNvPr id="17412" name="Номер слайда 3">
            <a:extLst>
              <a:ext uri="{FF2B5EF4-FFF2-40B4-BE49-F238E27FC236}">
                <a16:creationId xmlns:a16="http://schemas.microsoft.com/office/drawing/2014/main" id="{BEDEBDE2-A4CE-4509-8FE2-F013CFE242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B1FF31E-F358-4D33-A944-F6825C7033C2}" type="slidenum">
              <a:rPr lang="ru-RU" altLang="ru-RU" sz="1200"/>
              <a:pPr/>
              <a:t>13</a:t>
            </a:fld>
            <a:endParaRPr lang="ru-RU" altLang="ru-RU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Образ слайда 1">
            <a:extLst>
              <a:ext uri="{FF2B5EF4-FFF2-40B4-BE49-F238E27FC236}">
                <a16:creationId xmlns:a16="http://schemas.microsoft.com/office/drawing/2014/main" id="{AA1FCFD7-C942-4510-989B-69087487F5E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01C7628-FA6E-463B-A972-827B3230F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936" dirty="0"/>
          </a:p>
        </p:txBody>
      </p:sp>
      <p:sp>
        <p:nvSpPr>
          <p:cNvPr id="7172" name="Номер слайда 3">
            <a:extLst>
              <a:ext uri="{FF2B5EF4-FFF2-40B4-BE49-F238E27FC236}">
                <a16:creationId xmlns:a16="http://schemas.microsoft.com/office/drawing/2014/main" id="{17C59953-1B65-4C8F-B93F-BEE45E22D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03626D9-346D-4AE6-9426-20EE3BB9BF98}" type="slidenum">
              <a:rPr lang="ru-RU" altLang="ru-RU" sz="1200"/>
              <a:pPr/>
              <a:t>3</a:t>
            </a:fld>
            <a:endParaRPr lang="ru-RU" altLang="ru-RU" sz="1200"/>
          </a:p>
        </p:txBody>
      </p:sp>
    </p:spTree>
    <p:extLst>
      <p:ext uri="{BB962C8B-B14F-4D97-AF65-F5344CB8AC3E}">
        <p14:creationId xmlns:p14="http://schemas.microsoft.com/office/powerpoint/2010/main" val="1718257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Образ слайда 1">
            <a:extLst>
              <a:ext uri="{FF2B5EF4-FFF2-40B4-BE49-F238E27FC236}">
                <a16:creationId xmlns:a16="http://schemas.microsoft.com/office/drawing/2014/main" id="{AA1FCFD7-C942-4510-989B-69087487F5E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01C7628-FA6E-463B-A972-827B3230F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936" dirty="0"/>
          </a:p>
        </p:txBody>
      </p:sp>
      <p:sp>
        <p:nvSpPr>
          <p:cNvPr id="7172" name="Номер слайда 3">
            <a:extLst>
              <a:ext uri="{FF2B5EF4-FFF2-40B4-BE49-F238E27FC236}">
                <a16:creationId xmlns:a16="http://schemas.microsoft.com/office/drawing/2014/main" id="{17C59953-1B65-4C8F-B93F-BEE45E22D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03626D9-346D-4AE6-9426-20EE3BB9BF98}" type="slidenum">
              <a:rPr lang="ru-RU" altLang="ru-RU" sz="1200"/>
              <a:pPr/>
              <a:t>4</a:t>
            </a:fld>
            <a:endParaRPr lang="ru-RU" altLang="ru-RU" sz="1200"/>
          </a:p>
        </p:txBody>
      </p:sp>
    </p:spTree>
    <p:extLst>
      <p:ext uri="{BB962C8B-B14F-4D97-AF65-F5344CB8AC3E}">
        <p14:creationId xmlns:p14="http://schemas.microsoft.com/office/powerpoint/2010/main" val="151308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Образ слайда 1">
            <a:extLst>
              <a:ext uri="{FF2B5EF4-FFF2-40B4-BE49-F238E27FC236}">
                <a16:creationId xmlns:a16="http://schemas.microsoft.com/office/drawing/2014/main" id="{016B35B4-9B7B-4B3E-97C8-325B7FE7227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D0F13CD-DAAE-4509-8928-871E85CFF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200" dirty="0"/>
          </a:p>
        </p:txBody>
      </p:sp>
      <p:sp>
        <p:nvSpPr>
          <p:cNvPr id="9220" name="Номер слайда 3">
            <a:extLst>
              <a:ext uri="{FF2B5EF4-FFF2-40B4-BE49-F238E27FC236}">
                <a16:creationId xmlns:a16="http://schemas.microsoft.com/office/drawing/2014/main" id="{FCE72EA9-EFF6-44C3-8617-87E4E6FAA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15042CE-77EF-4258-85A3-2D8F98E3DAB3}" type="slidenum">
              <a:rPr lang="ru-RU" altLang="ru-RU" sz="1200"/>
              <a:pPr/>
              <a:t>5</a:t>
            </a:fld>
            <a:endParaRPr lang="ru-RU" altLang="ru-RU" sz="1200"/>
          </a:p>
        </p:txBody>
      </p:sp>
    </p:spTree>
    <p:extLst>
      <p:ext uri="{BB962C8B-B14F-4D97-AF65-F5344CB8AC3E}">
        <p14:creationId xmlns:p14="http://schemas.microsoft.com/office/powerpoint/2010/main" val="2028613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Образ слайда 1">
            <a:extLst>
              <a:ext uri="{FF2B5EF4-FFF2-40B4-BE49-F238E27FC236}">
                <a16:creationId xmlns:a16="http://schemas.microsoft.com/office/drawing/2014/main" id="{016B35B4-9B7B-4B3E-97C8-325B7FE7227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D0F13CD-DAAE-4509-8928-871E85CFF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200" dirty="0"/>
          </a:p>
        </p:txBody>
      </p:sp>
      <p:sp>
        <p:nvSpPr>
          <p:cNvPr id="9220" name="Номер слайда 3">
            <a:extLst>
              <a:ext uri="{FF2B5EF4-FFF2-40B4-BE49-F238E27FC236}">
                <a16:creationId xmlns:a16="http://schemas.microsoft.com/office/drawing/2014/main" id="{FCE72EA9-EFF6-44C3-8617-87E4E6FAA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15042CE-77EF-4258-85A3-2D8F98E3DAB3}" type="slidenum">
              <a:rPr lang="ru-RU" altLang="ru-RU" sz="1200"/>
              <a:pPr/>
              <a:t>6</a:t>
            </a:fld>
            <a:endParaRPr lang="ru-RU" altLang="ru-RU" sz="1200"/>
          </a:p>
        </p:txBody>
      </p:sp>
    </p:spTree>
    <p:extLst>
      <p:ext uri="{BB962C8B-B14F-4D97-AF65-F5344CB8AC3E}">
        <p14:creationId xmlns:p14="http://schemas.microsoft.com/office/powerpoint/2010/main" val="298601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Образ слайда 1">
            <a:extLst>
              <a:ext uri="{FF2B5EF4-FFF2-40B4-BE49-F238E27FC236}">
                <a16:creationId xmlns:a16="http://schemas.microsoft.com/office/drawing/2014/main" id="{D8447F43-D6AC-43D3-90B9-FD916C5712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152096E-8593-41D7-A316-5E1CB2C84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200" dirty="0"/>
          </a:p>
        </p:txBody>
      </p:sp>
      <p:sp>
        <p:nvSpPr>
          <p:cNvPr id="11268" name="Номер слайда 3">
            <a:extLst>
              <a:ext uri="{FF2B5EF4-FFF2-40B4-BE49-F238E27FC236}">
                <a16:creationId xmlns:a16="http://schemas.microsoft.com/office/drawing/2014/main" id="{C8927E05-0713-4936-81AF-6105CE684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A10D656-BBB0-4ED9-BC4D-F04FA6161CC5}" type="slidenum">
              <a:rPr lang="ru-RU" altLang="ru-RU" sz="1200"/>
              <a:pPr/>
              <a:t>7</a:t>
            </a:fld>
            <a:endParaRPr lang="ru-RU" altLang="ru-RU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Образ слайда 1">
            <a:extLst>
              <a:ext uri="{FF2B5EF4-FFF2-40B4-BE49-F238E27FC236}">
                <a16:creationId xmlns:a16="http://schemas.microsoft.com/office/drawing/2014/main" id="{66CDB820-8949-48DD-8E8A-010698B7627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81B52D7-B9A2-4ED0-AA1A-7D595B7F9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/>
              <a:t>Обозначьте перспективы коммерциализации результата НИОКР (потенциальные сферы применения и конкретный потребитель), представьте результаты оценки рынка для создаваемого продукта. Обозначьте потенциального потребителя, наличие рисков коммерциализации и мер их снижения, наличие конкурентов, дайте информацию о ценах на Ваш продукт и на продукцию конкурентов, укажите себестоимость Вашего продукта, объем рынка.</a:t>
            </a:r>
          </a:p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200" dirty="0"/>
          </a:p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936" dirty="0"/>
              <a:t>По различным оценкам, к 2020 году объем рынка 3D-печати достигнет 21 млрд.</a:t>
            </a:r>
          </a:p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936" dirty="0"/>
              <a:t>В России рынок АТ остается слаборазвитым, об этом говорят показатели доли мирового рынка России 1,4% в сравнении с США 38,1%. Динамика российского рынка аддитивных технологий за 2010-2015гг. показывает положительный рост, за 5 лет его величина увеличилась в 4 раза и составила 617 млн. рублей. </a:t>
            </a:r>
          </a:p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936" dirty="0"/>
              <a:t>Если прогнозируемый темп прироста рынка остался на прежнем уровне, то объем Российского рынка уже должен был перешагнуть отметку в миллиард рублей.</a:t>
            </a:r>
          </a:p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936" dirty="0"/>
              <a:t>Отдельные ведущие отечественные предприятия авиационной, автомобильной промышленности, энергетики и предприятия </a:t>
            </a:r>
            <a:r>
              <a:rPr lang="ru-RU" sz="936" dirty="0" err="1"/>
              <a:t>Росатома</a:t>
            </a:r>
            <a:r>
              <a:rPr lang="ru-RU" sz="936" dirty="0"/>
              <a:t> и др. имеют опыт практического использования АТ, однако широкого распространения эти технологии не получили. Тогда как они, по мнению ведущих мировых экспертов, являются стратегически значимыми, и именно с развитием АТ связывают дальнейшее инновационное развитие машиностроения.</a:t>
            </a:r>
          </a:p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936" dirty="0"/>
          </a:p>
        </p:txBody>
      </p:sp>
      <p:sp>
        <p:nvSpPr>
          <p:cNvPr id="13316" name="Номер слайда 3">
            <a:extLst>
              <a:ext uri="{FF2B5EF4-FFF2-40B4-BE49-F238E27FC236}">
                <a16:creationId xmlns:a16="http://schemas.microsoft.com/office/drawing/2014/main" id="{611CE6B8-B061-432C-A8AF-95EEC7C57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0122D55-6BF3-4306-B46E-6DE3F48F0BA6}" type="slidenum">
              <a:rPr lang="ru-RU" altLang="ru-RU" sz="1200"/>
              <a:pPr/>
              <a:t>8</a:t>
            </a:fld>
            <a:endParaRPr lang="ru-RU" altLang="ru-RU" sz="1200"/>
          </a:p>
        </p:txBody>
      </p:sp>
    </p:spTree>
    <p:extLst>
      <p:ext uri="{BB962C8B-B14F-4D97-AF65-F5344CB8AC3E}">
        <p14:creationId xmlns:p14="http://schemas.microsoft.com/office/powerpoint/2010/main" val="199243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Образ слайда 1">
            <a:extLst>
              <a:ext uri="{FF2B5EF4-FFF2-40B4-BE49-F238E27FC236}">
                <a16:creationId xmlns:a16="http://schemas.microsoft.com/office/drawing/2014/main" id="{157BBBC0-03AC-4066-B13E-DCAF4987092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182045B-8803-4253-8786-06FE317E7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/>
              <a:t>Обозначьте перспективы коммерциализации результата НИОКР (потенциальные сферы применения и конкретный потребитель), представьте результаты оценки рынка для создаваемого продукта. Обозначьте потенциального потребителя, наличие рисков коммерциализации и мер их снижения, наличие конкурентов, дайте информацию о ценах на Ваш продукт и на продукцию конкурентов, укажите себестоимость Вашего продукта, объем рынка.</a:t>
            </a:r>
          </a:p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200" dirty="0"/>
          </a:p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936" dirty="0"/>
              <a:t>Предприятия авиастроения, ракетно-космическая отрасли, в перспективе также предприятия химического машиностроения, энергомашиностроения, автомобилестроения и других отраслей промышленности.</a:t>
            </a:r>
          </a:p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936" dirty="0"/>
              <a:t>Поскольку на данный момент проект выполняется на базе материально технического оснащения кафедры Сварочное производство метрология и технология материалов Пермского национального исследовательского политехнического университета в качестве способов продвижения (привлечения потребителей)</a:t>
            </a:r>
          </a:p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936" dirty="0"/>
              <a:t>Участие в научно-технических выставках;</a:t>
            </a:r>
          </a:p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936" dirty="0"/>
              <a:t>Участие в научно-технических конференциях;</a:t>
            </a:r>
          </a:p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936" dirty="0"/>
              <a:t>Публикация статей в специализируемых журналах;</a:t>
            </a:r>
          </a:p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936" dirty="0"/>
              <a:t>Установление прямых контактов с крупнейшими предприятиями.</a:t>
            </a:r>
          </a:p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936" dirty="0"/>
              <a:t> </a:t>
            </a:r>
          </a:p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936" dirty="0"/>
              <a:t>Источники доходов - оказание услуг 3</a:t>
            </a:r>
            <a:r>
              <a:rPr lang="en-US" sz="936" dirty="0"/>
              <a:t>D</a:t>
            </a:r>
            <a:r>
              <a:rPr lang="ru-RU" sz="936" dirty="0"/>
              <a:t> наплавки (60%) и продажа оборудования 3D (40%).</a:t>
            </a:r>
          </a:p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936" dirty="0"/>
          </a:p>
        </p:txBody>
      </p:sp>
      <p:sp>
        <p:nvSpPr>
          <p:cNvPr id="15364" name="Номер слайда 3">
            <a:extLst>
              <a:ext uri="{FF2B5EF4-FFF2-40B4-BE49-F238E27FC236}">
                <a16:creationId xmlns:a16="http://schemas.microsoft.com/office/drawing/2014/main" id="{8C74FF4B-7854-42B2-A224-03A7B7A288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0350BE8-69BD-4E45-8D11-4AD4B1DAC1F6}" type="slidenum">
              <a:rPr lang="ru-RU" altLang="ru-RU" sz="1200"/>
              <a:pPr/>
              <a:t>9</a:t>
            </a:fld>
            <a:endParaRPr lang="ru-RU" altLang="ru-RU" sz="1200"/>
          </a:p>
        </p:txBody>
      </p:sp>
    </p:spTree>
    <p:extLst>
      <p:ext uri="{BB962C8B-B14F-4D97-AF65-F5344CB8AC3E}">
        <p14:creationId xmlns:p14="http://schemas.microsoft.com/office/powerpoint/2010/main" val="595367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>
            <a:extLst>
              <a:ext uri="{FF2B5EF4-FFF2-40B4-BE49-F238E27FC236}">
                <a16:creationId xmlns:a16="http://schemas.microsoft.com/office/drawing/2014/main" id="{64AB6AD9-64B4-4841-9926-1087FDF29C3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4575DB4-8B83-4F55-96DB-9EE2ABA77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936" dirty="0"/>
          </a:p>
        </p:txBody>
      </p:sp>
      <p:sp>
        <p:nvSpPr>
          <p:cNvPr id="19460" name="Номер слайда 3">
            <a:extLst>
              <a:ext uri="{FF2B5EF4-FFF2-40B4-BE49-F238E27FC236}">
                <a16:creationId xmlns:a16="http://schemas.microsoft.com/office/drawing/2014/main" id="{049C65CA-272D-4871-870B-1ACA1C09AE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A61BC65-2EF8-4E0E-9563-9A1272250763}" type="slidenum">
              <a:rPr lang="ru-RU" altLang="ru-RU" sz="1200"/>
              <a:pPr/>
              <a:t>10</a:t>
            </a:fld>
            <a:endParaRPr lang="ru-RU" altLang="ru-RU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35B0-C923-4BF5-A782-F4E1BAF8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F652F-D08B-4AB6-A12A-E4A7B3E4C9A3}" type="datetime1">
              <a:rPr lang="ru-RU"/>
              <a:pPr>
                <a:defRPr/>
              </a:pPr>
              <a:t>12.11.2021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5407E-F793-454E-8B5B-34E80B226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8A2DD-0035-4F2F-92A1-23863ADC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2C8835-E3DC-41F9-978E-42B64D14EDC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1317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D2C3B-422A-450B-A2D8-4642F9C70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FEFCE-5E21-4616-B6DD-D16C92D2DD82}" type="datetime1">
              <a:rPr lang="ru-RU"/>
              <a:pPr>
                <a:defRPr/>
              </a:pPr>
              <a:t>12.11.2021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25EBE-3EB4-4864-8087-5F632CF0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8006A-8DF0-4435-B0EB-A441D7A6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371DF0-B1FC-44DB-8EC4-2D33DF92B73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1788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53668-4586-4909-878D-386478E11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33CF85-5B54-4DD1-B723-9DAE1F175358}" type="datetime1">
              <a:rPr lang="ru-RU"/>
              <a:pPr>
                <a:defRPr/>
              </a:pPr>
              <a:t>12.11.2021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E0EB5-C2C5-43C9-AB01-A28A9C756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9EF5A-8057-4F5C-A306-27A85F199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BDF305-5205-4878-AA32-C87733D87DC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12303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51A63-B4DB-4D7A-ADDC-CBDE9BCBB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0BCB3-5F18-48D3-9874-77470B335A35}" type="datetime1">
              <a:rPr lang="ru-RU"/>
              <a:pPr>
                <a:defRPr/>
              </a:pPr>
              <a:t>12.11.2021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43FCC-D919-4F5B-9A8D-B3ACCE2FA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757E8-4494-4122-ADD3-F9F75A8C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8854D3-5F21-4E87-B80B-75EF7488C19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3160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7F355-E152-4C10-A074-4D9C532C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BB3F9D-7718-4541-A2C8-53CB916A5493}" type="datetime1">
              <a:rPr lang="ru-RU"/>
              <a:pPr>
                <a:defRPr/>
              </a:pPr>
              <a:t>12.11.2021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72EB0-0E53-4307-8C16-6CFDC028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39D7E-9857-4BF8-BA05-5917BD33D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BF6496-08DB-4FE3-BF25-AAD4EFAF74F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6625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78F23D3-62C5-4BA4-ACD4-BF087741D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3DFF24-F1E6-43C5-BD1D-4AFB49371671}" type="datetime1">
              <a:rPr lang="ru-RU"/>
              <a:pPr>
                <a:defRPr/>
              </a:pPr>
              <a:t>12.11.2021</a:t>
            </a:fld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285BDFE-8F4E-4C00-99CA-A8FB3CF5B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8F057B9-7427-4208-AB5D-CCE56B83D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D37CB2-519A-40A0-8711-91ED1746BFF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6848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A4BF90-1025-4B10-B34F-CFDFB5C58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FD50F-D499-49C5-94FD-5E029B435B48}" type="datetime1">
              <a:rPr lang="ru-RU"/>
              <a:pPr>
                <a:defRPr/>
              </a:pPr>
              <a:t>12.11.2021</a:t>
            </a:fld>
            <a:endParaRPr lang="ru-RU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FFBA895-A7D1-45D4-B00A-1D51046B6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DEEF07C-2BB4-4639-B27F-F730CEF4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A02A5D-A020-47AF-9463-78035CB19B9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38988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B64DA71-C374-433C-AF3F-BC9C33978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41C9C4-DBF0-4BD7-B84F-D30D5EF82717}" type="datetime1">
              <a:rPr lang="ru-RU"/>
              <a:pPr>
                <a:defRPr/>
              </a:pPr>
              <a:t>12.11.2021</a:t>
            </a:fld>
            <a:endParaRPr lang="ru-RU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744B2CC-DB92-458C-955F-EED8A6589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4F3482-5D72-43DD-A27E-D29A18E9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862F2A-3223-42F9-A1D4-6A71DD191B4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3125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93F7C19-1F10-4F54-A233-43BE2390B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D5165-5CF4-4160-A7AF-F6FB11140566}" type="datetime1">
              <a:rPr lang="ru-RU"/>
              <a:pPr>
                <a:defRPr/>
              </a:pPr>
              <a:t>12.11.2021</a:t>
            </a:fld>
            <a:endParaRPr lang="ru-RU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8415134-A75B-4726-9882-A8D76D6A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E4281B7-C61A-41FD-80B0-E1370FAB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F99DF4-32A5-42CF-8C50-5234CF3252B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9130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A41E5C5-545D-450A-8AE2-866547117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C2E8E-8DBC-448D-942F-B7B6DA74E3CD}" type="datetime1">
              <a:rPr lang="ru-RU"/>
              <a:pPr>
                <a:defRPr/>
              </a:pPr>
              <a:t>12.11.2021</a:t>
            </a:fld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6552E2F-1A78-4C71-8D42-B3E3B763D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5EF9713-21C1-49B1-8D39-CD3390310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BD0C2C-B9EA-4613-8558-681DABD2072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65591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C148E9E-1E16-4B60-84BA-D2014FF7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E01EAC-EB4E-429C-95E1-F1E07EE10CFF}" type="datetime1">
              <a:rPr lang="ru-RU"/>
              <a:pPr>
                <a:defRPr/>
              </a:pPr>
              <a:t>12.11.2021</a:t>
            </a:fld>
            <a:endParaRPr lang="ru-R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95DEC0E-DC86-43CD-9886-D6B830E9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DAAA097-F0F6-4B8A-BECA-A9CB5B9B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28B1C0-CFA4-4004-A264-8A6D1E54876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3397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6F325D22-37AD-4056-833C-CA3F24C3A84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04800"/>
            <a:ext cx="78867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  <a:endParaRPr lang="en-US" altLang="ru-RU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E5724BC-5657-4AF8-A986-272F008EEE6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520825"/>
            <a:ext cx="7886700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  <a:endParaRPr lang="en-US" alt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6B217-A1D2-402E-8F3E-6BC6F6B8B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713232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64B7EAD-8E6B-41F6-90FD-EC3B3F901FA5}" type="datetime1">
              <a:rPr lang="ru-RU"/>
              <a:pPr>
                <a:defRPr/>
              </a:pPr>
              <a:t>12.11.2021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3AC6F-650A-478B-B457-B2BDD7B08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713232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48489-D0F0-4DD6-9341-10F97C070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B2F3CDB6-1531-49D5-9EEC-22DCC4EC447D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hf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diagramDrawing" Target="../diagrams/drawing1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22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1.png"/><Relationship Id="rId9" Type="http://schemas.openxmlformats.org/officeDocument/2006/relationships/diagramData" Target="../diagrams/data1.xml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030915C-ACFE-42F3-A2DF-C0B0BAB3E357}"/>
              </a:ext>
            </a:extLst>
          </p:cNvPr>
          <p:cNvSpPr/>
          <p:nvPr/>
        </p:nvSpPr>
        <p:spPr>
          <a:xfrm>
            <a:off x="-7938" y="0"/>
            <a:ext cx="9144001" cy="146208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404"/>
          </a:p>
        </p:txBody>
      </p:sp>
      <p:sp>
        <p:nvSpPr>
          <p:cNvPr id="4099" name="Заголовок 1">
            <a:extLst>
              <a:ext uri="{FF2B5EF4-FFF2-40B4-BE49-F238E27FC236}">
                <a16:creationId xmlns:a16="http://schemas.microsoft.com/office/drawing/2014/main" id="{5E39468D-E595-494D-B36F-9884DBBBE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413" y="1989286"/>
            <a:ext cx="7745412" cy="1204913"/>
          </a:xfrm>
        </p:spPr>
        <p:txBody>
          <a:bodyPr/>
          <a:lstStyle/>
          <a:p>
            <a:pPr eaLnBrk="1" hangingPunct="1"/>
            <a:r>
              <a:rPr lang="ru-RU" altLang="ru-RU" sz="24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Разработка цифрового двойника процесса послойного синтеза металлических изделий наплавкой проволочных материалов</a:t>
            </a:r>
          </a:p>
        </p:txBody>
      </p:sp>
      <p:sp>
        <p:nvSpPr>
          <p:cNvPr id="2051" name="Подзаголовок 2">
            <a:extLst>
              <a:ext uri="{FF2B5EF4-FFF2-40B4-BE49-F238E27FC236}">
                <a16:creationId xmlns:a16="http://schemas.microsoft.com/office/drawing/2014/main" id="{01118DEE-6A65-4BBD-8F7D-B1B7C27C5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694" y="4148984"/>
            <a:ext cx="3752850" cy="958887"/>
          </a:xfrm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Давлятшин Роман Позолович</a:t>
            </a:r>
          </a:p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romadavly@gmail.com</a:t>
            </a: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+7 (</a:t>
            </a:r>
            <a:r>
              <a:rPr lang="en-US" altLang="ru-RU" sz="1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999</a:t>
            </a:r>
            <a:r>
              <a:rPr lang="ru-RU" altLang="ru-RU" sz="1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) </a:t>
            </a:r>
            <a:r>
              <a:rPr lang="en-US" altLang="ru-RU" sz="1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115 33 65</a:t>
            </a:r>
            <a:endParaRPr lang="ru-RU" altLang="ru-RU" sz="18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altLang="ru-RU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Картинки по запросу ФОНД СОДЕЙСТВИЯ РАЗВИТИЮ МАЛЫХ ФОРМ ПРЕДПРИЯТИЙ В НАУЧНО-ТЕХНИЧЕСКОЙ СФЕРЕ">
            <a:extLst>
              <a:ext uri="{FF2B5EF4-FFF2-40B4-BE49-F238E27FC236}">
                <a16:creationId xmlns:a16="http://schemas.microsoft.com/office/drawing/2014/main" id="{4E71FA13-8B9B-4C8F-AA97-E5EE1CEAE5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5788" y="-654050"/>
            <a:ext cx="254000" cy="25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966" tIns="37983" rIns="75966" bIns="37983"/>
          <a:lstStyle/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495">
              <a:latin typeface="Century Gothic" panose="020B0502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0A7304-A42E-4019-9C30-192303E5B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90" b="96486" l="3375" r="97247">
                        <a14:foregroundMark x1="44671" y1="34185" x2="50977" y2="34505"/>
                        <a14:foregroundMark x1="55773" y1="36102" x2="55417" y2="58786"/>
                        <a14:foregroundMark x1="66430" y1="35783" x2="66341" y2="59744"/>
                        <a14:foregroundMark x1="62345" y1="38339" x2="61901" y2="61022"/>
                        <a14:foregroundMark x1="74423" y1="34824" x2="74245" y2="51438"/>
                        <a14:foregroundMark x1="78597" y1="36741" x2="78242" y2="66134"/>
                        <a14:foregroundMark x1="88632" y1="35144" x2="91829" y2="58147"/>
                        <a14:foregroundMark x1="35968" y1="17572" x2="35968" y2="82428"/>
                        <a14:foregroundMark x1="44671" y1="65815" x2="44227" y2="37061"/>
                        <a14:foregroundMark x1="79307" y1="33866" x2="85169" y2="33546"/>
                        <a14:foregroundMark x1="85435" y1="67732" x2="85790" y2="399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37" y="2205"/>
            <a:ext cx="2050480" cy="56998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4E79A7-EA99-4EE3-9515-DF91E107A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62" b="92308" l="8004" r="97516">
                        <a14:foregroundMark x1="11224" y1="32615" x2="11224" y2="32615"/>
                        <a14:foregroundMark x1="11040" y1="64615" x2="11040" y2="39385"/>
                        <a14:foregroundMark x1="21343" y1="66462" x2="21067" y2="34462"/>
                        <a14:foregroundMark x1="25575" y1="64000" x2="25299" y2="34462"/>
                        <a14:foregroundMark x1="49954" y1="32000" x2="57038" y2="33538"/>
                        <a14:foregroundMark x1="39650" y1="55385" x2="40202" y2="46154"/>
                        <a14:foregroundMark x1="65777" y1="16000" x2="65777" y2="78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4293" y="0"/>
            <a:ext cx="1906370" cy="569982"/>
          </a:xfrm>
          <a:prstGeom prst="rect">
            <a:avLst/>
          </a:prstGeom>
        </p:spPr>
      </p:pic>
      <p:sp>
        <p:nvSpPr>
          <p:cNvPr id="4102" name="Text Box 10">
            <a:extLst>
              <a:ext uri="{FF2B5EF4-FFF2-40B4-BE49-F238E27FC236}">
                <a16:creationId xmlns:a16="http://schemas.microsoft.com/office/drawing/2014/main" id="{7C161AA4-48BC-4E99-BDD8-4877862CD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750" y="607129"/>
            <a:ext cx="69167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3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Лаборатория методов создания и проектирования систем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3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«материал-технология-конструкция»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19BA03E-2794-4134-B2DD-F959111FAEB4}"/>
              </a:ext>
            </a:extLst>
          </p:cNvPr>
          <p:cNvSpPr/>
          <p:nvPr/>
        </p:nvSpPr>
        <p:spPr>
          <a:xfrm>
            <a:off x="-7938" y="0"/>
            <a:ext cx="9144001" cy="6572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404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7297D1-53B7-44A7-87FE-7BF37BE11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77" y="743213"/>
            <a:ext cx="4612811" cy="490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71323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8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Давлятшин Роман Позолович </a:t>
            </a:r>
          </a:p>
          <a:p>
            <a:pPr algn="ctr" defTabSz="71323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2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руководитель проекта</a:t>
            </a:r>
            <a:endParaRPr lang="ru-RU" altLang="ru-RU" sz="12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ctr" defTabSz="71323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200" dirty="0">
                <a:latin typeface="Century Gothic" panose="020B0502020202020204" pitchFamily="34" charset="0"/>
                <a:cs typeface="Times New Roman" panose="02020603050405020304" pitchFamily="18" charset="0"/>
              </a:rPr>
              <a:t>младший научный сотрудник НИЛ «ОМВИЭ», ПНИПУ</a:t>
            </a:r>
          </a:p>
          <a:p>
            <a:pPr algn="ctr" defTabSz="71323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8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Герасимов Роман Михайлович</a:t>
            </a:r>
          </a:p>
          <a:p>
            <a:pPr algn="ctr" defTabSz="71323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200" dirty="0">
                <a:latin typeface="Century Gothic" panose="020B0502020202020204" pitchFamily="34" charset="0"/>
                <a:cs typeface="Times New Roman" panose="02020603050405020304" pitchFamily="18" charset="0"/>
              </a:rPr>
              <a:t>младший научный сотрудник каф. ММСП ПНИПУ</a:t>
            </a:r>
          </a:p>
          <a:p>
            <a:pPr algn="ctr" defTabSz="71323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8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Карташев Максим Федорович</a:t>
            </a:r>
          </a:p>
          <a:p>
            <a:pPr algn="ctr" defTabSz="71323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200" dirty="0">
                <a:latin typeface="Century Gothic" panose="020B0502020202020204" pitchFamily="34" charset="0"/>
                <a:cs typeface="Times New Roman" panose="02020603050405020304" pitchFamily="18" charset="0"/>
              </a:rPr>
              <a:t>аспирант кафедры СПМ и ТМ, ПНИПУ</a:t>
            </a:r>
          </a:p>
          <a:p>
            <a:pPr algn="ctr" defTabSz="71323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8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Баяндин Юрий Витальевич</a:t>
            </a:r>
          </a:p>
          <a:p>
            <a:pPr algn="ctr" defTabSz="71323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2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научный консультант</a:t>
            </a:r>
          </a:p>
          <a:p>
            <a:pPr algn="ctr" defTabSz="71323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200" dirty="0">
                <a:latin typeface="Century Gothic" panose="020B0502020202020204" pitchFamily="34" charset="0"/>
                <a:cs typeface="Times New Roman" panose="02020603050405020304" pitchFamily="18" charset="0"/>
              </a:rPr>
              <a:t>к.ф.-</a:t>
            </a:r>
            <a:r>
              <a:rPr lang="ru-RU" altLang="ru-RU" sz="12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м.н</a:t>
            </a:r>
            <a:r>
              <a:rPr lang="ru-RU" altLang="ru-RU" sz="12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доцент кафедры ММСП, ПНИПУ</a:t>
            </a:r>
          </a:p>
          <a:p>
            <a:pPr algn="ctr" defTabSz="71323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8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Трушников Дмитрий Николаевич</a:t>
            </a:r>
            <a:r>
              <a:rPr lang="ru-RU" altLang="ru-RU" sz="12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</a:p>
          <a:p>
            <a:pPr algn="ctr" defTabSz="71323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2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ментор</a:t>
            </a:r>
            <a:endParaRPr lang="ru-RU" altLang="ru-RU" sz="12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ctr" defTabSz="71323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200" dirty="0">
                <a:latin typeface="Century Gothic" panose="020B0502020202020204" pitchFamily="34" charset="0"/>
                <a:cs typeface="Times New Roman" panose="02020603050405020304" pitchFamily="18" charset="0"/>
              </a:rPr>
              <a:t>д.т.н. профессор кафедры СПМ и ТМ, ПНИПУ </a:t>
            </a:r>
          </a:p>
          <a:p>
            <a:pPr algn="ctr" defTabSz="71323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2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руководитель проекта «Гибридное аддитивное производство»</a:t>
            </a:r>
          </a:p>
        </p:txBody>
      </p:sp>
      <p:sp>
        <p:nvSpPr>
          <p:cNvPr id="6" name="Прямоугольник 4">
            <a:extLst>
              <a:ext uri="{FF2B5EF4-FFF2-40B4-BE49-F238E27FC236}">
                <a16:creationId xmlns:a16="http://schemas.microsoft.com/office/drawing/2014/main" id="{23D9DB42-382C-4B0B-ACAE-32D80CCD5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0175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ru-RU" altLang="ru-RU" sz="2000" b="1" u="sng">
                <a:latin typeface="Century Gothic" panose="020B0502020202020204" pitchFamily="34" charset="0"/>
                <a:cs typeface="Times New Roman" panose="02020603050405020304" pitchFamily="18" charset="0"/>
              </a:rPr>
              <a:t>Команда проекта</a:t>
            </a:r>
            <a:endParaRPr lang="ru-RU" altLang="ru-RU" sz="2000" b="1" u="sng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1B98781-D673-4F2D-BD1F-3DBF6CFF5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5" t="19080" r="13365" b="12465"/>
          <a:stretch/>
        </p:blipFill>
        <p:spPr bwMode="auto">
          <a:xfrm>
            <a:off x="4511603" y="743213"/>
            <a:ext cx="173395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49F7CF-735B-45BB-8C3E-AD1191F97A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6255"/>
          <a:stretch/>
        </p:blipFill>
        <p:spPr bwMode="auto">
          <a:xfrm>
            <a:off x="7083977" y="3127209"/>
            <a:ext cx="171617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9" descr="Изображение выглядит как человек, внутренний, мужчина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5ADEF346-F16C-472D-98A7-A63E3D6309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6" r="6" b="6"/>
          <a:stretch/>
        </p:blipFill>
        <p:spPr>
          <a:xfrm>
            <a:off x="7657758" y="743213"/>
            <a:ext cx="1486242" cy="2160000"/>
          </a:xfrm>
          <a:prstGeom prst="rect">
            <a:avLst/>
          </a:prstGeom>
        </p:spPr>
      </p:pic>
      <p:pic>
        <p:nvPicPr>
          <p:cNvPr id="11" name="Picture 4" descr="Лицей № 1 | Яндекс.Лицей">
            <a:extLst>
              <a:ext uri="{FF2B5EF4-FFF2-40B4-BE49-F238E27FC236}">
                <a16:creationId xmlns:a16="http://schemas.microsoft.com/office/drawing/2014/main" id="{E1521F8D-E912-4E1C-A59E-2037FCF49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1" r="22226" b="6"/>
          <a:stretch/>
        </p:blipFill>
        <p:spPr bwMode="auto">
          <a:xfrm>
            <a:off x="6186749" y="743213"/>
            <a:ext cx="147100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8E85A58-31DE-4865-BC9B-81E8EE768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5211"/>
          <a:stretch/>
        </p:blipFill>
        <p:spPr bwMode="auto">
          <a:xfrm>
            <a:off x="5034137" y="3127209"/>
            <a:ext cx="170679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BDF1041-AC18-4A75-921A-CF5EFEFE0E96}"/>
              </a:ext>
            </a:extLst>
          </p:cNvPr>
          <p:cNvSpPr/>
          <p:nvPr/>
        </p:nvSpPr>
        <p:spPr>
          <a:xfrm>
            <a:off x="0" y="0"/>
            <a:ext cx="9144000" cy="6572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404">
              <a:latin typeface="Century Gothic" panose="020B0502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EB396AC-4E1E-4808-8F11-43F33B0F6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200"/>
            <a:ext cx="2057400" cy="304800"/>
          </a:xfrm>
        </p:spPr>
        <p:txBody>
          <a:bodyPr/>
          <a:lstStyle/>
          <a:p>
            <a:fld id="{B3ACB84C-8BF1-4DE3-BFF8-2035CD62891F}" type="slidenum">
              <a:rPr lang="ru-RU" altLang="ru-RU" sz="1800">
                <a:latin typeface="Century Gothic" panose="020B0502020202020204" pitchFamily="34" charset="0"/>
              </a:rPr>
              <a:pPr/>
              <a:t>11</a:t>
            </a:fld>
            <a:endParaRPr lang="ru-RU" altLang="ru-RU" sz="1800">
              <a:latin typeface="Century Gothic" panose="020B0502020202020204" pitchFamily="34" charset="0"/>
            </a:endParaRPr>
          </a:p>
        </p:txBody>
      </p:sp>
      <p:sp>
        <p:nvSpPr>
          <p:cNvPr id="12292" name="Прямоугольник 4">
            <a:extLst>
              <a:ext uri="{FF2B5EF4-FFF2-40B4-BE49-F238E27FC236}">
                <a16:creationId xmlns:a16="http://schemas.microsoft.com/office/drawing/2014/main" id="{B80CA864-41D6-4F8A-9738-7B0A56F35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0175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ru-RU" altLang="ru-RU" sz="2000" b="1" u="sng" dirty="0">
                <a:latin typeface="Century Gothic" panose="020B0502020202020204" pitchFamily="34" charset="0"/>
                <a:cs typeface="Times New Roman" panose="02020603050405020304" pitchFamily="18" charset="0"/>
              </a:rPr>
              <a:t>Уровень готовности. Инвестиции</a:t>
            </a:r>
          </a:p>
        </p:txBody>
      </p:sp>
      <p:sp>
        <p:nvSpPr>
          <p:cNvPr id="12295" name="Прямоугольник 58">
            <a:extLst>
              <a:ext uri="{FF2B5EF4-FFF2-40B4-BE49-F238E27FC236}">
                <a16:creationId xmlns:a16="http://schemas.microsoft.com/office/drawing/2014/main" id="{0EC92C34-7FB7-4B80-93AB-3403AEE26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455" y="787400"/>
            <a:ext cx="8651631" cy="4445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/>
            <a:r>
              <a:rPr lang="ru-RU" altLang="ru-RU" sz="2000" dirty="0">
                <a:latin typeface="+mn-lt"/>
              </a:rPr>
              <a:t>Проект находится на этапе НИОКР:</a:t>
            </a:r>
          </a:p>
          <a:p>
            <a:pPr marL="285750" indent="-285750" algn="just" eaLnBrk="1" hangingPunct="1">
              <a:buFont typeface="Wingdings" panose="05000000000000000000" pitchFamily="2" charset="2"/>
              <a:buChar char="ü"/>
            </a:pPr>
            <a:r>
              <a:rPr lang="ru-RU" altLang="ru-RU" sz="16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Построена и численно реализована математическая модель процесса с применением метода гидродинамики сглаженных частиц</a:t>
            </a:r>
          </a:p>
          <a:p>
            <a:pPr marL="285750" indent="-285750" algn="just" eaLnBrk="1" hangingPunct="1">
              <a:buFont typeface="Wingdings" panose="05000000000000000000" pitchFamily="2" charset="2"/>
              <a:buChar char="ü"/>
            </a:pPr>
            <a:r>
              <a:rPr lang="ru-RU" altLang="ru-RU" sz="16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Реализована методика оперативного контроля в рамках тепловой задачи</a:t>
            </a:r>
            <a:endParaRPr lang="ru-RU" sz="2000" dirty="0"/>
          </a:p>
          <a:p>
            <a:pPr>
              <a:lnSpc>
                <a:spcPct val="150000"/>
              </a:lnSpc>
            </a:pPr>
            <a:r>
              <a:rPr lang="ru-RU" sz="2000" dirty="0"/>
              <a:t>Стадии реализации проекта: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SPH</a:t>
            </a:r>
            <a:r>
              <a:rPr lang="ru-RU" sz="1600" dirty="0"/>
              <a:t>-методика – третий квартал </a:t>
            </a:r>
            <a:r>
              <a:rPr lang="ru-RU" sz="1600" b="1" dirty="0"/>
              <a:t>2022</a:t>
            </a:r>
            <a:r>
              <a:rPr lang="ru-RU" sz="1600" dirty="0"/>
              <a:t> года.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Прототип ПО – третий квартал 2023 года.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Коммерческое ПО – третий квартал 2024 года.</a:t>
            </a:r>
            <a:endParaRPr lang="ru-RU" sz="2000" dirty="0"/>
          </a:p>
          <a:p>
            <a:pPr>
              <a:lnSpc>
                <a:spcPct val="150000"/>
              </a:lnSpc>
            </a:pPr>
            <a:r>
              <a:rPr lang="ru-RU" sz="2000" dirty="0"/>
              <a:t>Требуемые инвестиции: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6"/>
                </a:solidFill>
              </a:rPr>
              <a:t>Аренда вычислительного кластера/покупка высокопроизводительной рабочей станции – до </a:t>
            </a:r>
            <a:r>
              <a:rPr lang="ru-RU" sz="1600" b="1" dirty="0">
                <a:solidFill>
                  <a:schemeClr val="accent6"/>
                </a:solidFill>
              </a:rPr>
              <a:t>1 </a:t>
            </a:r>
            <a:r>
              <a:rPr lang="ru-RU" sz="1600" dirty="0">
                <a:solidFill>
                  <a:schemeClr val="accent6"/>
                </a:solidFill>
              </a:rPr>
              <a:t>млн. рублей;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2"/>
                </a:solidFill>
              </a:rPr>
              <a:t>Доработка </a:t>
            </a:r>
            <a:r>
              <a:rPr lang="en-US" sz="1600" dirty="0">
                <a:solidFill>
                  <a:schemeClr val="accent2"/>
                </a:solidFill>
              </a:rPr>
              <a:t>SPH</a:t>
            </a:r>
            <a:r>
              <a:rPr lang="ru-RU" sz="1600" dirty="0">
                <a:solidFill>
                  <a:schemeClr val="accent2"/>
                </a:solidFill>
              </a:rPr>
              <a:t>-методики – </a:t>
            </a:r>
            <a:r>
              <a:rPr lang="ru-RU" sz="1600" b="1" dirty="0">
                <a:solidFill>
                  <a:schemeClr val="accent2"/>
                </a:solidFill>
              </a:rPr>
              <a:t>5</a:t>
            </a:r>
            <a:r>
              <a:rPr lang="ru-RU" sz="1600" dirty="0">
                <a:solidFill>
                  <a:schemeClr val="accent2"/>
                </a:solidFill>
              </a:rPr>
              <a:t> млн. рублей;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FF0000"/>
                </a:solidFill>
              </a:rPr>
              <a:t>Создание прототипа ПО – </a:t>
            </a:r>
            <a:r>
              <a:rPr lang="ru-RU" sz="1600" b="1" dirty="0">
                <a:solidFill>
                  <a:srgbClr val="FF0000"/>
                </a:solidFill>
              </a:rPr>
              <a:t>15</a:t>
            </a:r>
            <a:r>
              <a:rPr lang="ru-RU" sz="1600" dirty="0">
                <a:solidFill>
                  <a:srgbClr val="FF0000"/>
                </a:solidFill>
              </a:rPr>
              <a:t> млн. рублей;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C00000"/>
                </a:solidFill>
              </a:rPr>
              <a:t>Создание коммерческой версии ПО – </a:t>
            </a:r>
            <a:r>
              <a:rPr lang="ru-RU" sz="1600" b="1" dirty="0">
                <a:solidFill>
                  <a:srgbClr val="C00000"/>
                </a:solidFill>
              </a:rPr>
              <a:t>40</a:t>
            </a:r>
            <a:r>
              <a:rPr lang="ru-RU" sz="1600" dirty="0">
                <a:solidFill>
                  <a:srgbClr val="C00000"/>
                </a:solidFill>
              </a:rPr>
              <a:t> млн. рублей</a:t>
            </a:r>
            <a:endParaRPr lang="ru-RU" sz="20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ru-RU" sz="2000" dirty="0"/>
              <a:t>Выручка до 40 млн. рублей в год при 50 % маржинальности. </a:t>
            </a:r>
          </a:p>
        </p:txBody>
      </p:sp>
    </p:spTree>
    <p:extLst>
      <p:ext uri="{BB962C8B-B14F-4D97-AF65-F5344CB8AC3E}">
        <p14:creationId xmlns:p14="http://schemas.microsoft.com/office/powerpoint/2010/main" val="307482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7D7CA67-8A3A-4521-85ED-019294E01076}"/>
              </a:ext>
            </a:extLst>
          </p:cNvPr>
          <p:cNvSpPr txBox="1">
            <a:spLocks/>
          </p:cNvSpPr>
          <p:nvPr/>
        </p:nvSpPr>
        <p:spPr>
          <a:xfrm>
            <a:off x="0" y="2257425"/>
            <a:ext cx="9144000" cy="3176284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ru-RU" altLang="ru-RU" sz="40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Спасибо за внимание</a:t>
            </a:r>
          </a:p>
          <a:p>
            <a:pPr algn="ctr" fontAlgn="auto">
              <a:spcAft>
                <a:spcPts val="0"/>
              </a:spcAft>
              <a:defRPr/>
            </a:pPr>
            <a:endParaRPr lang="ru-RU" altLang="ru-RU" sz="1994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  <a:defRPr/>
            </a:pPr>
            <a:endParaRPr lang="ru-RU" altLang="ru-RU" sz="1994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ru-RU" sz="2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ru-RU" sz="2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000" dirty="0">
                <a:latin typeface="Century Gothic" panose="020B0502020202020204" pitchFamily="34" charset="0"/>
                <a:cs typeface="Times New Roman" panose="02020603050405020304" pitchFamily="18" charset="0"/>
              </a:rPr>
              <a:t>Давлятшин Роман Позолович</a:t>
            </a: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ru-RU" sz="2000" dirty="0">
                <a:latin typeface="Century Gothic" panose="020B0502020202020204" pitchFamily="34" charset="0"/>
                <a:cs typeface="Times New Roman" panose="02020603050405020304" pitchFamily="18" charset="0"/>
              </a:rPr>
              <a:t>romadavly@gmail.com</a:t>
            </a:r>
            <a:endParaRPr lang="ru-RU" altLang="ru-RU" sz="2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000" dirty="0">
                <a:latin typeface="Century Gothic" panose="020B0502020202020204" pitchFamily="34" charset="0"/>
                <a:cs typeface="Times New Roman" panose="02020603050405020304" pitchFamily="18" charset="0"/>
              </a:rPr>
              <a:t>+7 (</a:t>
            </a:r>
            <a:r>
              <a:rPr lang="en-US" altLang="ru-RU" sz="2000" dirty="0">
                <a:latin typeface="Century Gothic" panose="020B0502020202020204" pitchFamily="34" charset="0"/>
                <a:cs typeface="Times New Roman" panose="02020603050405020304" pitchFamily="18" charset="0"/>
              </a:rPr>
              <a:t>999</a:t>
            </a:r>
            <a:r>
              <a:rPr lang="ru-RU" altLang="ru-RU" sz="2000" dirty="0">
                <a:latin typeface="Century Gothic" panose="020B0502020202020204" pitchFamily="34" charset="0"/>
                <a:cs typeface="Times New Roman" panose="02020603050405020304" pitchFamily="18" charset="0"/>
              </a:rPr>
              <a:t>) </a:t>
            </a:r>
            <a:r>
              <a:rPr lang="en-US" altLang="ru-RU" sz="2000" dirty="0">
                <a:latin typeface="Century Gothic" panose="020B0502020202020204" pitchFamily="34" charset="0"/>
                <a:cs typeface="Times New Roman" panose="02020603050405020304" pitchFamily="18" charset="0"/>
              </a:rPr>
              <a:t>115 </a:t>
            </a:r>
            <a:r>
              <a:rPr lang="en-US" altLang="ru-RU" sz="2000">
                <a:latin typeface="Century Gothic" panose="020B0502020202020204" pitchFamily="34" charset="0"/>
                <a:cs typeface="Times New Roman" panose="02020603050405020304" pitchFamily="18" charset="0"/>
              </a:rPr>
              <a:t>33 65</a:t>
            </a:r>
            <a:endParaRPr lang="ru-RU" altLang="ru-RU" sz="2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2E1011-3674-4BAF-A5B0-151F2C26F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00" y="80172"/>
            <a:ext cx="2640000" cy="19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AEC4F7-5595-4006-A174-8A4FD3B18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3" y="80172"/>
            <a:ext cx="2640000" cy="19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Рисунок 5" descr="Изображение выглядит как гребень&#10;&#10;Автоматически созданное описание">
            <a:extLst>
              <a:ext uri="{FF2B5EF4-FFF2-40B4-BE49-F238E27FC236}">
                <a16:creationId xmlns:a16="http://schemas.microsoft.com/office/drawing/2014/main" id="{90A0F989-29E8-4C80-A0D7-FBA073488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107" y="80172"/>
            <a:ext cx="2640000" cy="1980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80656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68B9850-168D-4F81-9E21-BBB2B07EAE56}"/>
              </a:ext>
            </a:extLst>
          </p:cNvPr>
          <p:cNvSpPr/>
          <p:nvPr/>
        </p:nvSpPr>
        <p:spPr>
          <a:xfrm>
            <a:off x="-7938" y="0"/>
            <a:ext cx="9144001" cy="6572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404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CEA4D9-B16E-4998-AE54-60E84888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200"/>
            <a:ext cx="2057400" cy="304800"/>
          </a:xfrm>
        </p:spPr>
        <p:txBody>
          <a:bodyPr/>
          <a:lstStyle/>
          <a:p>
            <a:fld id="{5A38CA37-2A1E-496D-AC6D-B4F5D9B0B490}" type="slidenum">
              <a:rPr lang="ru-RU" altLang="ru-RU" sz="1800"/>
              <a:pPr/>
              <a:t>13</a:t>
            </a:fld>
            <a:endParaRPr lang="ru-RU" altLang="ru-RU" sz="1800"/>
          </a:p>
        </p:txBody>
      </p:sp>
      <p:sp>
        <p:nvSpPr>
          <p:cNvPr id="16388" name="Прямоугольник 4">
            <a:extLst>
              <a:ext uri="{FF2B5EF4-FFF2-40B4-BE49-F238E27FC236}">
                <a16:creationId xmlns:a16="http://schemas.microsoft.com/office/drawing/2014/main" id="{D1A9DDAE-02DA-4273-8591-1A89ABE1C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0175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ru-RU" altLang="ru-RU" sz="2000" b="1" u="sng" dirty="0">
                <a:latin typeface="Century Gothic" panose="020B0502020202020204" pitchFamily="34" charset="0"/>
                <a:cs typeface="Times New Roman" panose="02020603050405020304" pitchFamily="18" charset="0"/>
              </a:rPr>
              <a:t>План реализации проекта (</a:t>
            </a:r>
            <a:r>
              <a:rPr lang="en-US" altLang="ru-RU" sz="2000" b="1" u="sng" dirty="0">
                <a:latin typeface="Century Gothic" panose="020B0502020202020204" pitchFamily="34" charset="0"/>
                <a:cs typeface="Times New Roman" panose="02020603050405020304" pitchFamily="18" charset="0"/>
              </a:rPr>
              <a:t>SPH </a:t>
            </a:r>
            <a:r>
              <a:rPr lang="ru-RU" altLang="ru-RU" sz="2000" b="1" u="sng" dirty="0">
                <a:latin typeface="Century Gothic" panose="020B0502020202020204" pitchFamily="34" charset="0"/>
                <a:cs typeface="Times New Roman" panose="02020603050405020304" pitchFamily="18" charset="0"/>
              </a:rPr>
              <a:t>– методика)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1A3D76E-6693-4CD4-ABC6-B6FB07E46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572510"/>
              </p:ext>
            </p:extLst>
          </p:nvPr>
        </p:nvGraphicFramePr>
        <p:xfrm>
          <a:off x="483794" y="1250920"/>
          <a:ext cx="8176411" cy="3565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2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2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 Gothic" panose="020B0502020202020204" pitchFamily="34" charset="0"/>
                          <a:cs typeface="Arial" pitchFamily="34" charset="0"/>
                        </a:rPr>
                        <a:t>II</a:t>
                      </a:r>
                      <a:r>
                        <a:rPr lang="ru-RU" sz="1400" dirty="0">
                          <a:latin typeface="Century Gothic" panose="020B0502020202020204" pitchFamily="34" charset="0"/>
                          <a:cs typeface="Arial" pitchFamily="34" charset="0"/>
                        </a:rPr>
                        <a:t> квартал</a:t>
                      </a:r>
                      <a:r>
                        <a:rPr lang="en-US" sz="1400" dirty="0">
                          <a:latin typeface="Century Gothic" panose="020B0502020202020204" pitchFamily="34" charset="0"/>
                          <a:cs typeface="Arial" pitchFamily="34" charset="0"/>
                        </a:rPr>
                        <a:t> 2021</a:t>
                      </a:r>
                      <a:endParaRPr lang="ru-RU" sz="1400" dirty="0">
                        <a:latin typeface="Century Gothic" panose="020B0502020202020204" pitchFamily="34" charset="0"/>
                        <a:cs typeface="Arial" pitchFamily="34" charset="0"/>
                      </a:endParaRPr>
                    </a:p>
                  </a:txBody>
                  <a:tcPr marL="91438" marR="91438" marT="45672" marB="45672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100" b="0" i="0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Arial" pitchFamily="34" charset="0"/>
                        </a:rPr>
                        <a:t>Идентификация и калибровка параметров модели для титанового сплава ВТ6.</a:t>
                      </a:r>
                      <a:endParaRPr lang="ru-RU" sz="1100" dirty="0">
                        <a:latin typeface="Century Gothic" panose="020B0502020202020204" pitchFamily="34" charset="0"/>
                        <a:cs typeface="Arial" pitchFamily="34" charset="0"/>
                      </a:endParaRPr>
                    </a:p>
                  </a:txBody>
                  <a:tcPr marL="91438" marR="91438" marT="45672" marB="4567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2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 Gothic" panose="020B0502020202020204" pitchFamily="34" charset="0"/>
                          <a:cs typeface="Arial" pitchFamily="34" charset="0"/>
                        </a:rPr>
                        <a:t>III</a:t>
                      </a:r>
                      <a:r>
                        <a:rPr lang="ru-RU" sz="1400" dirty="0">
                          <a:latin typeface="Century Gothic" panose="020B0502020202020204" pitchFamily="34" charset="0"/>
                          <a:cs typeface="Arial" pitchFamily="34" charset="0"/>
                        </a:rPr>
                        <a:t> квартал</a:t>
                      </a:r>
                      <a:r>
                        <a:rPr lang="en-US" sz="1400" dirty="0">
                          <a:latin typeface="Century Gothic" panose="020B0502020202020204" pitchFamily="34" charset="0"/>
                          <a:cs typeface="Arial" pitchFamily="34" charset="0"/>
                        </a:rPr>
                        <a:t> 2021</a:t>
                      </a:r>
                      <a:endParaRPr lang="ru-RU" sz="1400" dirty="0">
                        <a:latin typeface="Century Gothic" panose="020B0502020202020204" pitchFamily="34" charset="0"/>
                        <a:cs typeface="Arial" pitchFamily="34" charset="0"/>
                      </a:endParaRPr>
                    </a:p>
                  </a:txBody>
                  <a:tcPr marL="91438" marR="91438" marT="45672" marB="45672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u="none" strike="noStrike" cap="none" normalizeH="0" baseline="0" dirty="0">
                          <a:ln>
                            <a:noFill/>
                          </a:ln>
                          <a:effectLst/>
                          <a:latin typeface="Century Gothic" panose="020B0502020202020204" pitchFamily="34" charset="0"/>
                        </a:rPr>
                        <a:t>Отладка процесса моделирования образования валика при электронно-лучевой наплавке проволочного материала.</a:t>
                      </a:r>
                      <a:endParaRPr lang="ru-RU" sz="1100" dirty="0">
                        <a:latin typeface="Century Gothic" panose="020B0502020202020204" pitchFamily="34" charset="0"/>
                        <a:cs typeface="Arial" pitchFamily="34" charset="0"/>
                      </a:endParaRPr>
                    </a:p>
                  </a:txBody>
                  <a:tcPr marL="91438" marR="91438" marT="45672" marB="4567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2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entury Gothic" panose="020B0502020202020204" pitchFamily="34" charset="0"/>
                          <a:cs typeface="Arial" pitchFamily="34" charset="0"/>
                        </a:rPr>
                        <a:t> IV </a:t>
                      </a:r>
                      <a:r>
                        <a:rPr lang="ru-RU" sz="1400" dirty="0">
                          <a:latin typeface="Century Gothic" panose="020B0502020202020204" pitchFamily="34" charset="0"/>
                          <a:cs typeface="Arial" pitchFamily="34" charset="0"/>
                        </a:rPr>
                        <a:t>квартал</a:t>
                      </a:r>
                      <a:r>
                        <a:rPr lang="en-US" sz="1400" dirty="0">
                          <a:latin typeface="Century Gothic" panose="020B0502020202020204" pitchFamily="34" charset="0"/>
                          <a:cs typeface="Arial" pitchFamily="34" charset="0"/>
                        </a:rPr>
                        <a:t> 2021</a:t>
                      </a:r>
                      <a:endParaRPr lang="ru-RU" sz="1400" dirty="0">
                        <a:latin typeface="Century Gothic" panose="020B0502020202020204" pitchFamily="34" charset="0"/>
                        <a:cs typeface="Arial" pitchFamily="34" charset="0"/>
                      </a:endParaRPr>
                    </a:p>
                  </a:txBody>
                  <a:tcPr marL="91438" marR="91438" marT="45672" marB="45672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i="0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Arial" pitchFamily="34" charset="0"/>
                        </a:rPr>
                        <a:t>Разработка методов оптимизации управляющих параметров процесса проволочной наплавки для получения заданной геометрии валика (</a:t>
                      </a: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Arial" pitchFamily="34" charset="0"/>
                        </a:rPr>
                        <a:t>SPH</a:t>
                      </a:r>
                      <a:r>
                        <a:rPr lang="ru-RU" sz="1100" b="0" i="0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Arial" pitchFamily="34" charset="0"/>
                        </a:rPr>
                        <a:t>).</a:t>
                      </a:r>
                      <a:endParaRPr kumimoji="0" lang="ru-RU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1438" marR="91438" marT="45672" marB="45672" anchor="ctr"/>
                </a:tc>
                <a:extLst>
                  <a:ext uri="{0D108BD9-81ED-4DB2-BD59-A6C34878D82A}">
                    <a16:rowId xmlns:a16="http://schemas.microsoft.com/office/drawing/2014/main" val="3290234775"/>
                  </a:ext>
                </a:extLst>
              </a:tr>
              <a:tr h="5942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entury Gothic" panose="020B0502020202020204" pitchFamily="34" charset="0"/>
                          <a:cs typeface="Arial" pitchFamily="34" charset="0"/>
                        </a:rPr>
                        <a:t>I</a:t>
                      </a:r>
                      <a:r>
                        <a:rPr lang="ru-RU" sz="1400" dirty="0">
                          <a:latin typeface="Century Gothic" panose="020B0502020202020204" pitchFamily="34" charset="0"/>
                          <a:cs typeface="Arial" pitchFamily="34" charset="0"/>
                        </a:rPr>
                        <a:t> квартал</a:t>
                      </a:r>
                      <a:r>
                        <a:rPr lang="en-US" sz="1400" dirty="0">
                          <a:latin typeface="Century Gothic" panose="020B0502020202020204" pitchFamily="34" charset="0"/>
                          <a:cs typeface="Arial" pitchFamily="34" charset="0"/>
                        </a:rPr>
                        <a:t> 2022</a:t>
                      </a:r>
                      <a:endParaRPr lang="ru-RU" sz="1400" dirty="0">
                        <a:latin typeface="Century Gothic" panose="020B0502020202020204" pitchFamily="34" charset="0"/>
                        <a:cs typeface="Arial" pitchFamily="34" charset="0"/>
                      </a:endParaRPr>
                    </a:p>
                  </a:txBody>
                  <a:tcPr marL="91438" marR="91438" marT="45672" marB="45672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Проектирование и реализация алгоритма автоматизированного определения необходимых параметров процесса наплавки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 (SPH)</a:t>
                      </a:r>
                      <a:r>
                        <a:rPr kumimoji="0" lang="ru-RU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. </a:t>
                      </a:r>
                    </a:p>
                  </a:txBody>
                  <a:tcPr marL="91438" marR="91438" marT="45672" marB="45672" anchor="ctr"/>
                </a:tc>
                <a:extLst>
                  <a:ext uri="{0D108BD9-81ED-4DB2-BD59-A6C34878D82A}">
                    <a16:rowId xmlns:a16="http://schemas.microsoft.com/office/drawing/2014/main" val="1072732529"/>
                  </a:ext>
                </a:extLst>
              </a:tr>
              <a:tr h="5942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 Gothic" panose="020B0502020202020204" pitchFamily="34" charset="0"/>
                          <a:cs typeface="Arial" pitchFamily="34" charset="0"/>
                        </a:rPr>
                        <a:t>II</a:t>
                      </a:r>
                      <a:r>
                        <a:rPr lang="ru-RU" sz="1400" dirty="0">
                          <a:latin typeface="Century Gothic" panose="020B0502020202020204" pitchFamily="34" charset="0"/>
                          <a:cs typeface="Arial" pitchFamily="34" charset="0"/>
                        </a:rPr>
                        <a:t> квартал</a:t>
                      </a:r>
                      <a:r>
                        <a:rPr lang="en-US" sz="1400" dirty="0">
                          <a:latin typeface="Century Gothic" panose="020B0502020202020204" pitchFamily="34" charset="0"/>
                          <a:cs typeface="Arial" pitchFamily="34" charset="0"/>
                        </a:rPr>
                        <a:t> 2022</a:t>
                      </a:r>
                      <a:endParaRPr lang="ru-RU" sz="1400" dirty="0">
                        <a:latin typeface="Century Gothic" panose="020B0502020202020204" pitchFamily="34" charset="0"/>
                        <a:cs typeface="Arial" pitchFamily="34" charset="0"/>
                      </a:endParaRPr>
                    </a:p>
                  </a:txBody>
                  <a:tcPr marL="91438" marR="91438" marT="45672" marB="45672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u="none" strike="noStrike" cap="none" normalizeH="0" baseline="0" dirty="0">
                          <a:ln>
                            <a:noFill/>
                          </a:ln>
                          <a:effectLst/>
                          <a:latin typeface="Century Gothic" panose="020B0502020202020204" pitchFamily="34" charset="0"/>
                        </a:rPr>
                        <a:t>Верификация и корректировка разработанной методики определения оптимальных параметров выращивания металлических изделий методом многослойной наплавки проволочными присадочными материалами.</a:t>
                      </a:r>
                      <a:endParaRPr lang="ru-RU" sz="1100" dirty="0">
                        <a:solidFill>
                          <a:srgbClr val="FF0000"/>
                        </a:solidFill>
                        <a:latin typeface="Century Gothic" panose="020B0502020202020204" pitchFamily="34" charset="0"/>
                        <a:cs typeface="Arial" pitchFamily="34" charset="0"/>
                      </a:endParaRPr>
                    </a:p>
                  </a:txBody>
                  <a:tcPr marL="91438" marR="91438" marT="45672" marB="4567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2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 Gothic" panose="020B0502020202020204" pitchFamily="34" charset="0"/>
                          <a:cs typeface="Arial" pitchFamily="34" charset="0"/>
                        </a:rPr>
                        <a:t>III</a:t>
                      </a:r>
                      <a:r>
                        <a:rPr lang="ru-RU" sz="1400" dirty="0">
                          <a:latin typeface="Century Gothic" panose="020B0502020202020204" pitchFamily="34" charset="0"/>
                          <a:cs typeface="Arial" pitchFamily="34" charset="0"/>
                        </a:rPr>
                        <a:t> квартал</a:t>
                      </a:r>
                      <a:r>
                        <a:rPr lang="en-US" sz="1400" dirty="0">
                          <a:latin typeface="Century Gothic" panose="020B0502020202020204" pitchFamily="34" charset="0"/>
                          <a:cs typeface="Arial" pitchFamily="34" charset="0"/>
                        </a:rPr>
                        <a:t> 2022</a:t>
                      </a:r>
                      <a:endParaRPr lang="ru-RU" sz="1400" dirty="0">
                        <a:latin typeface="Century Gothic" panose="020B0502020202020204" pitchFamily="34" charset="0"/>
                        <a:cs typeface="Arial" pitchFamily="34" charset="0"/>
                      </a:endParaRPr>
                    </a:p>
                  </a:txBody>
                  <a:tcPr marL="91438" marR="91438" marT="45672" marB="45672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1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cs typeface="Arial" pitchFamily="34" charset="0"/>
                        </a:rPr>
                        <a:t>Проведение опытных испытаний разработанной методики.</a:t>
                      </a:r>
                    </a:p>
                  </a:txBody>
                  <a:tcPr marL="91438" marR="91438" marT="45672" marB="4567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E8CA91D4-89D9-4C51-802D-C220FE2B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200"/>
            <a:ext cx="2057400" cy="304800"/>
          </a:xfrm>
        </p:spPr>
        <p:txBody>
          <a:bodyPr/>
          <a:lstStyle/>
          <a:p>
            <a:fld id="{E586EE27-BC18-4F88-9A79-477BEF1CB543}" type="slidenum">
              <a:rPr lang="ru-RU" altLang="ru-RU" sz="1800">
                <a:latin typeface="Century Gothic" panose="020B0502020202020204" pitchFamily="34" charset="0"/>
              </a:rPr>
              <a:pPr/>
              <a:t>2</a:t>
            </a:fld>
            <a:endParaRPr lang="ru-RU" altLang="ru-RU" sz="1800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75C97AC-807C-4AAA-9EF5-772B8BCE4366}"/>
              </a:ext>
            </a:extLst>
          </p:cNvPr>
          <p:cNvSpPr/>
          <p:nvPr/>
        </p:nvSpPr>
        <p:spPr>
          <a:xfrm>
            <a:off x="-7938" y="0"/>
            <a:ext cx="9144001" cy="6572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404"/>
          </a:p>
        </p:txBody>
      </p:sp>
      <p:sp>
        <p:nvSpPr>
          <p:cNvPr id="8" name="Прямоугольник 10">
            <a:extLst>
              <a:ext uri="{FF2B5EF4-FFF2-40B4-BE49-F238E27FC236}">
                <a16:creationId xmlns:a16="http://schemas.microsoft.com/office/drawing/2014/main" id="{88A7C641-08EE-41B2-BFDA-4662B608E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" y="98999"/>
            <a:ext cx="914400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ru-RU" altLang="ru-RU" sz="2000" b="1" u="sng" dirty="0">
                <a:latin typeface="Century Gothic" panose="020B0502020202020204" pitchFamily="34" charset="0"/>
                <a:cs typeface="Times New Roman" panose="02020603050405020304" pitchFamily="18" charset="0"/>
              </a:rPr>
              <a:t>Проблемы изготовления крупногабаритных деталей</a:t>
            </a:r>
            <a:endParaRPr lang="ru-RU" altLang="ru-RU" sz="2000" b="1" dirty="0">
              <a:solidFill>
                <a:srgbClr val="97000B"/>
              </a:solidFill>
            </a:endParaRPr>
          </a:p>
          <a:p>
            <a:pPr algn="ctr" eaLnBrk="1" hangingPunct="1"/>
            <a:endParaRPr lang="ru-RU" altLang="ru-RU" sz="2000" b="1" u="sng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960191-B046-4B37-AA66-C6089B00B297}"/>
              </a:ext>
            </a:extLst>
          </p:cNvPr>
          <p:cNvSpPr txBox="1"/>
          <p:nvPr/>
        </p:nvSpPr>
        <p:spPr>
          <a:xfrm>
            <a:off x="513468" y="877932"/>
            <a:ext cx="6435971" cy="4464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altLang="ru-RU" sz="2000" b="1" dirty="0">
                <a:cs typeface="Times New Roman" pitchFamily="18" charset="0"/>
              </a:rPr>
              <a:t>Традиционные технологии:</a:t>
            </a:r>
            <a:endParaRPr lang="ru-RU" altLang="ru-RU" sz="2000" dirty="0">
              <a:cs typeface="Times New Roman" pitchFamily="18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altLang="ru-RU" sz="1800" dirty="0">
                <a:solidFill>
                  <a:srgbClr val="C00000"/>
                </a:solidFill>
                <a:cs typeface="Times New Roman" pitchFamily="18" charset="0"/>
              </a:rPr>
              <a:t>Большая стоимость </a:t>
            </a:r>
            <a:r>
              <a:rPr lang="mr-IN" altLang="ru-RU" sz="1800" dirty="0">
                <a:solidFill>
                  <a:srgbClr val="C00000"/>
                </a:solidFill>
                <a:cs typeface="Times New Roman" pitchFamily="18" charset="0"/>
              </a:rPr>
              <a:t>– </a:t>
            </a:r>
            <a:r>
              <a:rPr lang="ru-RU" altLang="ru-RU" sz="1800" b="1" dirty="0">
                <a:solidFill>
                  <a:srgbClr val="C00000"/>
                </a:solidFill>
                <a:cs typeface="Times New Roman" pitchFamily="18" charset="0"/>
              </a:rPr>
              <a:t>до 1 млн евро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altLang="ru-RU" sz="1800" dirty="0">
                <a:solidFill>
                  <a:srgbClr val="C00000"/>
                </a:solidFill>
                <a:cs typeface="Times New Roman" pitchFamily="18" charset="0"/>
              </a:rPr>
              <a:t>Низкий коэффициент использования материала</a:t>
            </a:r>
            <a:r>
              <a:rPr lang="en-US" altLang="ru-RU" sz="1800" dirty="0">
                <a:solidFill>
                  <a:srgbClr val="C00000"/>
                </a:solidFill>
                <a:cs typeface="Times New Roman" pitchFamily="18" charset="0"/>
              </a:rPr>
              <a:t> </a:t>
            </a:r>
            <a:r>
              <a:rPr lang="mr-IN" altLang="ru-RU" sz="1800" dirty="0">
                <a:solidFill>
                  <a:srgbClr val="C00000"/>
                </a:solidFill>
                <a:cs typeface="Times New Roman" pitchFamily="18" charset="0"/>
              </a:rPr>
              <a:t>–</a:t>
            </a:r>
            <a:r>
              <a:rPr lang="en-US" altLang="ru-RU" sz="1800" dirty="0">
                <a:solidFill>
                  <a:srgbClr val="C00000"/>
                </a:solidFill>
                <a:cs typeface="Times New Roman" pitchFamily="18" charset="0"/>
              </a:rPr>
              <a:t> </a:t>
            </a:r>
            <a:r>
              <a:rPr lang="en-US" altLang="ru-RU" sz="1800" b="1" dirty="0">
                <a:solidFill>
                  <a:srgbClr val="C00000"/>
                </a:solidFill>
                <a:cs typeface="Times New Roman" pitchFamily="18" charset="0"/>
              </a:rPr>
              <a:t>1</a:t>
            </a:r>
            <a:r>
              <a:rPr lang="mr-IN" altLang="ru-RU" sz="1800" b="1" dirty="0">
                <a:solidFill>
                  <a:srgbClr val="C00000"/>
                </a:solidFill>
                <a:cs typeface="Times New Roman" pitchFamily="18" charset="0"/>
              </a:rPr>
              <a:t>…</a:t>
            </a:r>
            <a:r>
              <a:rPr lang="en-US" altLang="ru-RU" sz="1800" b="1" dirty="0">
                <a:solidFill>
                  <a:srgbClr val="C00000"/>
                </a:solidFill>
                <a:cs typeface="Times New Roman" pitchFamily="18" charset="0"/>
              </a:rPr>
              <a:t>10%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altLang="ru-RU" sz="1800" dirty="0">
                <a:solidFill>
                  <a:srgbClr val="C00000"/>
                </a:solidFill>
                <a:cs typeface="Times New Roman" pitchFamily="18" charset="0"/>
              </a:rPr>
              <a:t>Большой срок изготовления</a:t>
            </a:r>
            <a:r>
              <a:rPr lang="en-US" altLang="ru-RU" sz="1800" dirty="0">
                <a:solidFill>
                  <a:srgbClr val="C00000"/>
                </a:solidFill>
                <a:cs typeface="Times New Roman" pitchFamily="18" charset="0"/>
              </a:rPr>
              <a:t> </a:t>
            </a:r>
            <a:r>
              <a:rPr lang="mr-IN" altLang="ru-RU" sz="1800" dirty="0">
                <a:solidFill>
                  <a:srgbClr val="C00000"/>
                </a:solidFill>
                <a:cs typeface="Times New Roman" pitchFamily="18" charset="0"/>
              </a:rPr>
              <a:t>–</a:t>
            </a:r>
            <a:r>
              <a:rPr lang="en-US" altLang="ru-RU" sz="1800" dirty="0">
                <a:solidFill>
                  <a:srgbClr val="C00000"/>
                </a:solidFill>
                <a:cs typeface="Times New Roman" pitchFamily="18" charset="0"/>
              </a:rPr>
              <a:t> </a:t>
            </a:r>
            <a:r>
              <a:rPr lang="en-US" altLang="ru-RU" sz="1800" b="1" dirty="0">
                <a:solidFill>
                  <a:srgbClr val="C00000"/>
                </a:solidFill>
                <a:cs typeface="Times New Roman" pitchFamily="18" charset="0"/>
              </a:rPr>
              <a:t>1 </a:t>
            </a:r>
            <a:r>
              <a:rPr lang="ru-RU" altLang="ru-RU" sz="1800" b="1" dirty="0">
                <a:solidFill>
                  <a:srgbClr val="C00000"/>
                </a:solidFill>
                <a:cs typeface="Times New Roman" pitchFamily="18" charset="0"/>
              </a:rPr>
              <a:t>год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altLang="ru-RU" sz="1800" b="1" dirty="0">
                <a:solidFill>
                  <a:srgbClr val="C00000"/>
                </a:solidFill>
              </a:rPr>
              <a:t>Проблемы с качеством литья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altLang="ru-RU" sz="1800" b="1" dirty="0">
              <a:cs typeface="Times New Roman" pitchFamily="18" charset="0"/>
            </a:endParaRPr>
          </a:p>
          <a:p>
            <a:pPr>
              <a:lnSpc>
                <a:spcPct val="130000"/>
              </a:lnSpc>
            </a:pPr>
            <a:r>
              <a:rPr lang="ru-RU" altLang="ru-RU" sz="2000" b="1" dirty="0">
                <a:cs typeface="Times New Roman" pitchFamily="18" charset="0"/>
              </a:rPr>
              <a:t>Гибридные  аддитивные  технологии:</a:t>
            </a:r>
            <a:endParaRPr lang="ru-RU" altLang="ru-RU" sz="2000" dirty="0">
              <a:cs typeface="Times New Roman" pitchFamily="18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altLang="ru-RU" sz="1800" dirty="0">
                <a:solidFill>
                  <a:schemeClr val="accent6">
                    <a:lumMod val="75000"/>
                  </a:schemeClr>
                </a:solidFill>
                <a:cs typeface="Times New Roman" pitchFamily="18" charset="0"/>
              </a:rPr>
              <a:t>Снижение стоимости – </a:t>
            </a:r>
            <a:r>
              <a:rPr lang="ru-RU" altLang="ru-RU" sz="1800" b="1" dirty="0">
                <a:solidFill>
                  <a:schemeClr val="accent6">
                    <a:lumMod val="75000"/>
                  </a:schemeClr>
                </a:solidFill>
                <a:cs typeface="Times New Roman" pitchFamily="18" charset="0"/>
              </a:rPr>
              <a:t>до 50%</a:t>
            </a:r>
            <a:endParaRPr lang="ru-RU" altLang="ru-RU" sz="1800" dirty="0">
              <a:solidFill>
                <a:schemeClr val="accent6">
                  <a:lumMod val="75000"/>
                </a:schemeClr>
              </a:solidFill>
              <a:cs typeface="Times New Roman" pitchFamily="18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altLang="ru-RU" sz="1800" dirty="0">
                <a:solidFill>
                  <a:schemeClr val="accent6">
                    <a:lumMod val="75000"/>
                  </a:schemeClr>
                </a:solidFill>
                <a:cs typeface="Times New Roman" pitchFamily="18" charset="0"/>
              </a:rPr>
              <a:t>Повышение коэффициента использования материала –</a:t>
            </a:r>
            <a:r>
              <a:rPr lang="ru-RU" altLang="ru-RU" sz="1800" b="1" dirty="0">
                <a:solidFill>
                  <a:schemeClr val="accent6">
                    <a:lumMod val="75000"/>
                  </a:schemeClr>
                </a:solidFill>
                <a:cs typeface="Times New Roman" pitchFamily="18" charset="0"/>
              </a:rPr>
              <a:t>  до пяти и более раз</a:t>
            </a:r>
            <a:endParaRPr lang="en-US" altLang="ru-RU" sz="1800" dirty="0">
              <a:solidFill>
                <a:schemeClr val="accent6">
                  <a:lumMod val="75000"/>
                </a:schemeClr>
              </a:solidFill>
              <a:cs typeface="Times New Roman" pitchFamily="18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altLang="ru-RU" sz="1800" dirty="0">
                <a:solidFill>
                  <a:schemeClr val="accent6">
                    <a:lumMod val="75000"/>
                  </a:schemeClr>
                </a:solidFill>
                <a:cs typeface="Times New Roman" pitchFamily="18" charset="0"/>
              </a:rPr>
              <a:t>Снижение сроков изготовления </a:t>
            </a:r>
            <a:r>
              <a:rPr lang="ru-RU" altLang="ru-RU" sz="1800" b="1" dirty="0">
                <a:solidFill>
                  <a:schemeClr val="accent6">
                    <a:lumMod val="75000"/>
                  </a:schemeClr>
                </a:solidFill>
                <a:cs typeface="Times New Roman" pitchFamily="18" charset="0"/>
              </a:rPr>
              <a:t>на 300% и более процентов</a:t>
            </a:r>
            <a:endParaRPr lang="ru-RU" altLang="ru-RU" sz="1800" dirty="0">
              <a:solidFill>
                <a:schemeClr val="accent6">
                  <a:lumMod val="75000"/>
                </a:schemeClr>
              </a:solidFill>
              <a:cs typeface="Times New Roman" pitchFamily="18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altLang="ru-RU" sz="1800" b="1" dirty="0">
                <a:solidFill>
                  <a:schemeClr val="accent6">
                    <a:lumMod val="75000"/>
                  </a:schemeClr>
                </a:solidFill>
              </a:rPr>
              <a:t>Высокое качество наплавленного материала</a:t>
            </a:r>
            <a:endParaRPr lang="ru-RU" altLang="ru-RU" sz="1800" dirty="0">
              <a:solidFill>
                <a:schemeClr val="accent6">
                  <a:lumMod val="75000"/>
                </a:schemeClr>
              </a:solidFill>
              <a:cs typeface="Times New Roman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7F69DE-C818-45E7-A831-E55563CB5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44"/>
          <a:stretch>
            <a:fillRect/>
          </a:stretch>
        </p:blipFill>
        <p:spPr bwMode="auto">
          <a:xfrm>
            <a:off x="7003360" y="1077183"/>
            <a:ext cx="1800000" cy="156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6194F0-0C79-415E-A987-2057D1963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360" y="3560338"/>
            <a:ext cx="1800000" cy="137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794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C77762B-3501-4C9B-8605-B58166EF077C}"/>
              </a:ext>
            </a:extLst>
          </p:cNvPr>
          <p:cNvSpPr/>
          <p:nvPr/>
        </p:nvSpPr>
        <p:spPr>
          <a:xfrm>
            <a:off x="-7938" y="0"/>
            <a:ext cx="9144001" cy="6572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404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DB8F0CF-0CE1-4838-8958-E801CBD4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200"/>
            <a:ext cx="2057400" cy="304800"/>
          </a:xfrm>
        </p:spPr>
        <p:txBody>
          <a:bodyPr/>
          <a:lstStyle/>
          <a:p>
            <a:fld id="{E586EE27-BC18-4F88-9A79-477BEF1CB543}" type="slidenum">
              <a:rPr lang="ru-RU" altLang="ru-RU" sz="1800">
                <a:latin typeface="Century Gothic" panose="020B0502020202020204" pitchFamily="34" charset="0"/>
              </a:rPr>
              <a:pPr/>
              <a:t>3</a:t>
            </a:fld>
            <a:endParaRPr lang="ru-RU" altLang="ru-RU" sz="1800" dirty="0">
              <a:latin typeface="Century Gothic" panose="020B0502020202020204" pitchFamily="34" charset="0"/>
            </a:endParaRPr>
          </a:p>
        </p:txBody>
      </p:sp>
      <p:sp>
        <p:nvSpPr>
          <p:cNvPr id="6148" name="Прямоугольник 10">
            <a:extLst>
              <a:ext uri="{FF2B5EF4-FFF2-40B4-BE49-F238E27FC236}">
                <a16:creationId xmlns:a16="http://schemas.microsoft.com/office/drawing/2014/main" id="{893100AE-DDE5-43EC-B637-5630AACBB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38" y="141288"/>
            <a:ext cx="914400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ru-RU" altLang="ru-RU" sz="2000" b="1" u="sng" dirty="0">
                <a:latin typeface="Century Gothic" panose="020B0502020202020204" pitchFamily="34" charset="0"/>
                <a:cs typeface="Times New Roman" panose="02020603050405020304" pitchFamily="18" charset="0"/>
              </a:rPr>
              <a:t>Проблемы аддитивного производства</a:t>
            </a:r>
            <a:r>
              <a:rPr lang="en-US" altLang="ru-RU" sz="2000" b="1" u="sng" dirty="0"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endParaRPr lang="ru-RU" altLang="ru-RU" sz="2000" b="1" u="sng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внутренний, стол, сидит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9161965B-0585-458E-A6CE-8D0E765D8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378" y="3526473"/>
            <a:ext cx="4005072" cy="1767840"/>
          </a:xfrm>
          <a:prstGeom prst="rect">
            <a:avLst/>
          </a:prstGeom>
        </p:spPr>
      </p:pic>
      <p:pic>
        <p:nvPicPr>
          <p:cNvPr id="7" name="Рисунок 6" descr="Изображение выглядит как внутренний, сидит, стол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7FC60509-86BA-4584-B91A-1DE6BFDB7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1" y="3508919"/>
            <a:ext cx="4005072" cy="1785394"/>
          </a:xfrm>
          <a:prstGeom prst="rect">
            <a:avLst/>
          </a:prstGeom>
          <a:effectLst/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E30367-A26D-42EB-85A4-9A54493DD48D}"/>
              </a:ext>
            </a:extLst>
          </p:cNvPr>
          <p:cNvSpPr txBox="1"/>
          <p:nvPr/>
        </p:nvSpPr>
        <p:spPr>
          <a:xfrm>
            <a:off x="485776" y="1089660"/>
            <a:ext cx="8276674" cy="186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800" b="1" dirty="0"/>
              <a:t>Сложность определения параметров наплавки</a:t>
            </a:r>
          </a:p>
          <a:p>
            <a:pPr marL="6413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траектории и скорости подачи проволоки</a:t>
            </a:r>
          </a:p>
          <a:p>
            <a:pPr marL="6413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мощности источника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800" b="1" dirty="0"/>
              <a:t>Оплавление или обвал стенок выращиваемого изделия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800" b="1" dirty="0"/>
              <a:t>Удорожание и замедление процесса производства</a:t>
            </a:r>
          </a:p>
        </p:txBody>
      </p:sp>
    </p:spTree>
    <p:extLst>
      <p:ext uri="{BB962C8B-B14F-4D97-AF65-F5344CB8AC3E}">
        <p14:creationId xmlns:p14="http://schemas.microsoft.com/office/powerpoint/2010/main" val="137943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C77762B-3501-4C9B-8605-B58166EF077C}"/>
              </a:ext>
            </a:extLst>
          </p:cNvPr>
          <p:cNvSpPr/>
          <p:nvPr/>
        </p:nvSpPr>
        <p:spPr>
          <a:xfrm>
            <a:off x="-7938" y="0"/>
            <a:ext cx="9144001" cy="6572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404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DB8F0CF-0CE1-4838-8958-E801CBD4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200"/>
            <a:ext cx="2057400" cy="304800"/>
          </a:xfrm>
        </p:spPr>
        <p:txBody>
          <a:bodyPr/>
          <a:lstStyle/>
          <a:p>
            <a:fld id="{E586EE27-BC18-4F88-9A79-477BEF1CB543}" type="slidenum">
              <a:rPr lang="ru-RU" altLang="ru-RU" sz="1800">
                <a:latin typeface="Century Gothic" panose="020B0502020202020204" pitchFamily="34" charset="0"/>
              </a:rPr>
              <a:pPr/>
              <a:t>4</a:t>
            </a:fld>
            <a:endParaRPr lang="ru-RU" altLang="ru-RU" sz="1800">
              <a:latin typeface="Century Gothic" panose="020B0502020202020204" pitchFamily="34" charset="0"/>
            </a:endParaRPr>
          </a:p>
        </p:txBody>
      </p:sp>
      <p:sp>
        <p:nvSpPr>
          <p:cNvPr id="6148" name="Прямоугольник 10">
            <a:extLst>
              <a:ext uri="{FF2B5EF4-FFF2-40B4-BE49-F238E27FC236}">
                <a16:creationId xmlns:a16="http://schemas.microsoft.com/office/drawing/2014/main" id="{893100AE-DDE5-43EC-B637-5630AACBB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38" y="141288"/>
            <a:ext cx="914400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ru-RU" altLang="ru-RU" sz="2000" b="1" u="sng" dirty="0">
                <a:latin typeface="Century Gothic" panose="020B0502020202020204" pitchFamily="34" charset="0"/>
                <a:cs typeface="Times New Roman" panose="02020603050405020304" pitchFamily="18" charset="0"/>
              </a:rPr>
              <a:t>Решение</a:t>
            </a:r>
          </a:p>
        </p:txBody>
      </p:sp>
      <p:sp>
        <p:nvSpPr>
          <p:cNvPr id="6149" name="TextBox 14">
            <a:extLst>
              <a:ext uri="{FF2B5EF4-FFF2-40B4-BE49-F238E27FC236}">
                <a16:creationId xmlns:a16="http://schemas.microsoft.com/office/drawing/2014/main" id="{62F42694-45C0-42C0-BE82-79FC21A49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" y="2148484"/>
            <a:ext cx="8510954" cy="1153521"/>
          </a:xfrm>
          <a:prstGeom prst="rect">
            <a:avLst/>
          </a:prstGeom>
          <a:noFill/>
          <a:ln w="38100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ru-RU" altLang="ru-RU" sz="16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	</a:t>
            </a:r>
            <a:r>
              <a:rPr lang="ru-RU" altLang="ru-RU" sz="1600" dirty="0">
                <a:latin typeface="Century Gothic" panose="020B050202020202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en-US" altLang="ru-RU" sz="1600" dirty="0">
                <a:latin typeface="Century Gothic" panose="020B0502020202020204" pitchFamily="34" charset="0"/>
                <a:cs typeface="Times New Roman" panose="02020603050405020304" pitchFamily="18" charset="0"/>
              </a:rPr>
              <a:t>SPH-</a:t>
            </a:r>
            <a:r>
              <a:rPr lang="ru-RU" altLang="ru-RU" sz="1600" dirty="0">
                <a:latin typeface="Century Gothic" panose="020B0502020202020204" pitchFamily="34" charset="0"/>
                <a:cs typeface="Times New Roman" panose="02020603050405020304" pitchFamily="18" charset="0"/>
              </a:rPr>
              <a:t>методики определения оптимальных параметров выращивания металлических изделий методом многослойной наплавки проволочными присадочными материалами</a:t>
            </a:r>
          </a:p>
        </p:txBody>
      </p:sp>
      <p:pic>
        <p:nvPicPr>
          <p:cNvPr id="44034" name="Picture 2" descr="Аддитивное производство по шагам — qbed">
            <a:extLst>
              <a:ext uri="{FF2B5EF4-FFF2-40B4-BE49-F238E27FC236}">
                <a16:creationId xmlns:a16="http://schemas.microsoft.com/office/drawing/2014/main" id="{7E748650-4A4A-49F5-BA24-07C5D0C6D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11" y="3701491"/>
            <a:ext cx="7005099" cy="170870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6DC807F9-CC0A-4514-9D96-89172C1F6D9D}"/>
              </a:ext>
            </a:extLst>
          </p:cNvPr>
          <p:cNvSpPr/>
          <p:nvPr/>
        </p:nvSpPr>
        <p:spPr>
          <a:xfrm>
            <a:off x="6861976" y="5120640"/>
            <a:ext cx="1220513" cy="405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A8B822-FB78-48FA-A509-EBC5DE511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075" y="4563175"/>
            <a:ext cx="1735489" cy="511285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91114E4-D232-43D9-B9E2-138DC9F60876}"/>
              </a:ext>
            </a:extLst>
          </p:cNvPr>
          <p:cNvSpPr/>
          <p:nvPr/>
        </p:nvSpPr>
        <p:spPr>
          <a:xfrm>
            <a:off x="3502212" y="3598836"/>
            <a:ext cx="836706" cy="559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3C9DEC-5555-47B6-A834-850474E4A4A6}"/>
              </a:ext>
            </a:extLst>
          </p:cNvPr>
          <p:cNvSpPr txBox="1"/>
          <p:nvPr/>
        </p:nvSpPr>
        <p:spPr>
          <a:xfrm>
            <a:off x="2102359" y="4998858"/>
            <a:ext cx="1163910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848114061">
                  <a:custGeom>
                    <a:avLst/>
                    <a:gdLst>
                      <a:gd name="connsiteX0" fmla="*/ 0 w 839174"/>
                      <a:gd name="connsiteY0" fmla="*/ 0 h 307777"/>
                      <a:gd name="connsiteX1" fmla="*/ 419587 w 839174"/>
                      <a:gd name="connsiteY1" fmla="*/ 0 h 307777"/>
                      <a:gd name="connsiteX2" fmla="*/ 839174 w 839174"/>
                      <a:gd name="connsiteY2" fmla="*/ 0 h 307777"/>
                      <a:gd name="connsiteX3" fmla="*/ 839174 w 839174"/>
                      <a:gd name="connsiteY3" fmla="*/ 307777 h 307777"/>
                      <a:gd name="connsiteX4" fmla="*/ 402804 w 839174"/>
                      <a:gd name="connsiteY4" fmla="*/ 307777 h 307777"/>
                      <a:gd name="connsiteX5" fmla="*/ 0 w 839174"/>
                      <a:gd name="connsiteY5" fmla="*/ 307777 h 307777"/>
                      <a:gd name="connsiteX6" fmla="*/ 0 w 839174"/>
                      <a:gd name="connsiteY6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9174" h="307777" fill="none" extrusionOk="0">
                        <a:moveTo>
                          <a:pt x="0" y="0"/>
                        </a:moveTo>
                        <a:cubicBezTo>
                          <a:pt x="94281" y="-19328"/>
                          <a:pt x="270281" y="16007"/>
                          <a:pt x="419587" y="0"/>
                        </a:cubicBezTo>
                        <a:cubicBezTo>
                          <a:pt x="568893" y="-16007"/>
                          <a:pt x="669365" y="-4265"/>
                          <a:pt x="839174" y="0"/>
                        </a:cubicBezTo>
                        <a:cubicBezTo>
                          <a:pt x="824807" y="66311"/>
                          <a:pt x="844033" y="172277"/>
                          <a:pt x="839174" y="307777"/>
                        </a:cubicBezTo>
                        <a:cubicBezTo>
                          <a:pt x="729962" y="310706"/>
                          <a:pt x="515229" y="299733"/>
                          <a:pt x="402804" y="307777"/>
                        </a:cubicBezTo>
                        <a:cubicBezTo>
                          <a:pt x="290379" y="315822"/>
                          <a:pt x="139806" y="318619"/>
                          <a:pt x="0" y="307777"/>
                        </a:cubicBezTo>
                        <a:cubicBezTo>
                          <a:pt x="-9586" y="230074"/>
                          <a:pt x="12663" y="127936"/>
                          <a:pt x="0" y="0"/>
                        </a:cubicBezTo>
                        <a:close/>
                      </a:path>
                      <a:path w="839174" h="307777" stroke="0" extrusionOk="0">
                        <a:moveTo>
                          <a:pt x="0" y="0"/>
                        </a:moveTo>
                        <a:cubicBezTo>
                          <a:pt x="94690" y="-9264"/>
                          <a:pt x="203488" y="-6688"/>
                          <a:pt x="402804" y="0"/>
                        </a:cubicBezTo>
                        <a:cubicBezTo>
                          <a:pt x="602120" y="6688"/>
                          <a:pt x="655889" y="18842"/>
                          <a:pt x="839174" y="0"/>
                        </a:cubicBezTo>
                        <a:cubicBezTo>
                          <a:pt x="825475" y="91757"/>
                          <a:pt x="848813" y="178434"/>
                          <a:pt x="839174" y="307777"/>
                        </a:cubicBezTo>
                        <a:cubicBezTo>
                          <a:pt x="651469" y="321560"/>
                          <a:pt x="534843" y="296838"/>
                          <a:pt x="444762" y="307777"/>
                        </a:cubicBezTo>
                        <a:cubicBezTo>
                          <a:pt x="354681" y="318716"/>
                          <a:pt x="123803" y="292350"/>
                          <a:pt x="0" y="307777"/>
                        </a:cubicBezTo>
                        <a:cubicBezTo>
                          <a:pt x="1203" y="161373"/>
                          <a:pt x="-9075" y="1040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12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ГЕНЕРАЦИЯ </a:t>
            </a:r>
            <a:r>
              <a:rPr lang="en-US" sz="12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G-CODE</a:t>
            </a: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9603FAD8-9511-40FD-BAA0-314877296374}"/>
              </a:ext>
            </a:extLst>
          </p:cNvPr>
          <p:cNvSpPr/>
          <p:nvPr/>
        </p:nvSpPr>
        <p:spPr>
          <a:xfrm>
            <a:off x="2904378" y="4158532"/>
            <a:ext cx="1163909" cy="36000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20" name="Соединитель: уступ 19">
            <a:extLst>
              <a:ext uri="{FF2B5EF4-FFF2-40B4-BE49-F238E27FC236}">
                <a16:creationId xmlns:a16="http://schemas.microsoft.com/office/drawing/2014/main" id="{9AA5B2C4-F864-4610-BD0B-A3BFCA61793F}"/>
              </a:ext>
            </a:extLst>
          </p:cNvPr>
          <p:cNvCxnSpPr>
            <a:cxnSpLocks/>
            <a:stCxn id="6149" idx="2"/>
            <a:endCxn id="42" idx="0"/>
          </p:cNvCxnSpPr>
          <p:nvPr/>
        </p:nvCxnSpPr>
        <p:spPr>
          <a:xfrm rot="5400000">
            <a:off x="3625522" y="3162816"/>
            <a:ext cx="856527" cy="1134904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8F6F0B-CDD2-436A-8169-FE2F2FA7CBFF}"/>
              </a:ext>
            </a:extLst>
          </p:cNvPr>
          <p:cNvSpPr txBox="1"/>
          <p:nvPr/>
        </p:nvSpPr>
        <p:spPr>
          <a:xfrm>
            <a:off x="3454337" y="4998857"/>
            <a:ext cx="1163910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848114061">
                  <a:custGeom>
                    <a:avLst/>
                    <a:gdLst>
                      <a:gd name="connsiteX0" fmla="*/ 0 w 839174"/>
                      <a:gd name="connsiteY0" fmla="*/ 0 h 307777"/>
                      <a:gd name="connsiteX1" fmla="*/ 419587 w 839174"/>
                      <a:gd name="connsiteY1" fmla="*/ 0 h 307777"/>
                      <a:gd name="connsiteX2" fmla="*/ 839174 w 839174"/>
                      <a:gd name="connsiteY2" fmla="*/ 0 h 307777"/>
                      <a:gd name="connsiteX3" fmla="*/ 839174 w 839174"/>
                      <a:gd name="connsiteY3" fmla="*/ 307777 h 307777"/>
                      <a:gd name="connsiteX4" fmla="*/ 402804 w 839174"/>
                      <a:gd name="connsiteY4" fmla="*/ 307777 h 307777"/>
                      <a:gd name="connsiteX5" fmla="*/ 0 w 839174"/>
                      <a:gd name="connsiteY5" fmla="*/ 307777 h 307777"/>
                      <a:gd name="connsiteX6" fmla="*/ 0 w 839174"/>
                      <a:gd name="connsiteY6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9174" h="307777" fill="none" extrusionOk="0">
                        <a:moveTo>
                          <a:pt x="0" y="0"/>
                        </a:moveTo>
                        <a:cubicBezTo>
                          <a:pt x="94281" y="-19328"/>
                          <a:pt x="270281" y="16007"/>
                          <a:pt x="419587" y="0"/>
                        </a:cubicBezTo>
                        <a:cubicBezTo>
                          <a:pt x="568893" y="-16007"/>
                          <a:pt x="669365" y="-4265"/>
                          <a:pt x="839174" y="0"/>
                        </a:cubicBezTo>
                        <a:cubicBezTo>
                          <a:pt x="824807" y="66311"/>
                          <a:pt x="844033" y="172277"/>
                          <a:pt x="839174" y="307777"/>
                        </a:cubicBezTo>
                        <a:cubicBezTo>
                          <a:pt x="729962" y="310706"/>
                          <a:pt x="515229" y="299733"/>
                          <a:pt x="402804" y="307777"/>
                        </a:cubicBezTo>
                        <a:cubicBezTo>
                          <a:pt x="290379" y="315822"/>
                          <a:pt x="139806" y="318619"/>
                          <a:pt x="0" y="307777"/>
                        </a:cubicBezTo>
                        <a:cubicBezTo>
                          <a:pt x="-9586" y="230074"/>
                          <a:pt x="12663" y="127936"/>
                          <a:pt x="0" y="0"/>
                        </a:cubicBezTo>
                        <a:close/>
                      </a:path>
                      <a:path w="839174" h="307777" stroke="0" extrusionOk="0">
                        <a:moveTo>
                          <a:pt x="0" y="0"/>
                        </a:moveTo>
                        <a:cubicBezTo>
                          <a:pt x="94690" y="-9264"/>
                          <a:pt x="203488" y="-6688"/>
                          <a:pt x="402804" y="0"/>
                        </a:cubicBezTo>
                        <a:cubicBezTo>
                          <a:pt x="602120" y="6688"/>
                          <a:pt x="655889" y="18842"/>
                          <a:pt x="839174" y="0"/>
                        </a:cubicBezTo>
                        <a:cubicBezTo>
                          <a:pt x="825475" y="91757"/>
                          <a:pt x="848813" y="178434"/>
                          <a:pt x="839174" y="307777"/>
                        </a:cubicBezTo>
                        <a:cubicBezTo>
                          <a:pt x="651469" y="321560"/>
                          <a:pt x="534843" y="296838"/>
                          <a:pt x="444762" y="307777"/>
                        </a:cubicBezTo>
                        <a:cubicBezTo>
                          <a:pt x="354681" y="318716"/>
                          <a:pt x="123803" y="292350"/>
                          <a:pt x="0" y="307777"/>
                        </a:cubicBezTo>
                        <a:cubicBezTo>
                          <a:pt x="1203" y="161373"/>
                          <a:pt x="-9075" y="1040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12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ГЕНЕРАЦИЯ </a:t>
            </a:r>
            <a:r>
              <a:rPr lang="en-US" sz="12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G-CODE </a:t>
            </a:r>
            <a:r>
              <a:rPr lang="en-US" sz="1200" b="1" dirty="0">
                <a:solidFill>
                  <a:srgbClr val="FF0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2.0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898468-1CB1-488F-AD8B-0D533FC35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375" y="4552742"/>
            <a:ext cx="1190625" cy="50482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97617A-1BE0-44B9-B561-BA897AAC145A}"/>
              </a:ext>
            </a:extLst>
          </p:cNvPr>
          <p:cNvSpPr/>
          <p:nvPr/>
        </p:nvSpPr>
        <p:spPr>
          <a:xfrm>
            <a:off x="365760" y="1051435"/>
            <a:ext cx="851095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FF0000"/>
                </a:solidFill>
              </a:rPr>
              <a:t>Все существующие системы рассчитывают результат, а не требуемые параметры!</a:t>
            </a:r>
          </a:p>
          <a:p>
            <a:endParaRPr lang="ru-RU" sz="1600" b="1" dirty="0">
              <a:solidFill>
                <a:srgbClr val="FF0000"/>
              </a:solidFill>
            </a:endParaRPr>
          </a:p>
          <a:p>
            <a:r>
              <a:rPr lang="ru-RU" dirty="0">
                <a:solidFill>
                  <a:srgbClr val="FF0000"/>
                </a:solidFill>
              </a:rPr>
              <a:t>«Попробуй и увидишь, что получится! Вместо – возьми эти параметры, и качество обеспечено!»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72AD2AB-C1C5-413C-9C00-0BD9D1DA2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5462" y="4306503"/>
            <a:ext cx="113858" cy="11385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CCC1C04-7638-4C13-AE0C-711FA01D6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9440" y="4300091"/>
            <a:ext cx="95214" cy="1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9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6CDBFB6D-ED3B-4D66-8C68-450A6C6E72BE}"/>
              </a:ext>
            </a:extLst>
          </p:cNvPr>
          <p:cNvSpPr/>
          <p:nvPr/>
        </p:nvSpPr>
        <p:spPr>
          <a:xfrm>
            <a:off x="-7938" y="0"/>
            <a:ext cx="9144001" cy="6572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404">
              <a:latin typeface="Century Gothic" panose="020B0502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AF6A2B7-E336-4988-80E2-08DD425DF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200"/>
            <a:ext cx="2057400" cy="304800"/>
          </a:xfrm>
        </p:spPr>
        <p:txBody>
          <a:bodyPr/>
          <a:lstStyle/>
          <a:p>
            <a:fld id="{CE1D672C-C93D-4DD7-A2AB-E839043FCA9F}" type="slidenum">
              <a:rPr lang="ru-RU" altLang="ru-RU" sz="1800">
                <a:latin typeface="Century Gothic" panose="020B0502020202020204" pitchFamily="34" charset="0"/>
              </a:rPr>
              <a:pPr/>
              <a:t>5</a:t>
            </a:fld>
            <a:endParaRPr lang="ru-RU" altLang="ru-RU" sz="1800">
              <a:latin typeface="Century Gothic" panose="020B0502020202020204" pitchFamily="34" charset="0"/>
            </a:endParaRPr>
          </a:p>
        </p:txBody>
      </p:sp>
      <p:sp>
        <p:nvSpPr>
          <p:cNvPr id="8196" name="Прямоугольник 4">
            <a:extLst>
              <a:ext uri="{FF2B5EF4-FFF2-40B4-BE49-F238E27FC236}">
                <a16:creationId xmlns:a16="http://schemas.microsoft.com/office/drawing/2014/main" id="{3F7F6B3B-6D7E-4488-AF09-5A32D7618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0175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2000" b="1" u="sng" dirty="0">
                <a:latin typeface="Century Gothic" panose="020B0502020202020204" pitchFamily="34" charset="0"/>
                <a:cs typeface="Arial" panose="020B0604020202020204" pitchFamily="34" charset="0"/>
              </a:rPr>
              <a:t>Новизна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50611B-5BCF-4C73-8E6D-C6581375FC7E}"/>
              </a:ext>
            </a:extLst>
          </p:cNvPr>
          <p:cNvSpPr txBox="1"/>
          <p:nvPr/>
        </p:nvSpPr>
        <p:spPr>
          <a:xfrm>
            <a:off x="340893" y="642205"/>
            <a:ext cx="5359014" cy="29854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ru-RU" sz="2000" b="1" dirty="0">
                <a:solidFill>
                  <a:srgbClr val="FF0000"/>
                </a:solidFill>
              </a:rPr>
              <a:t>Расчет необходимого изменения параметров технологического режима в процессе выращивания с использованием метода оперативного контроля в алгоритме численной реализации решения тепловой задачи</a:t>
            </a:r>
          </a:p>
          <a:p>
            <a:pPr algn="just"/>
            <a:endParaRPr lang="ru-RU" sz="2000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chemeClr val="accent6">
                    <a:lumMod val="75000"/>
                  </a:schemeClr>
                </a:solidFill>
              </a:rPr>
              <a:t>Учет типа сварочного источника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chemeClr val="accent6">
                    <a:lumMod val="75000"/>
                  </a:schemeClr>
                </a:solidFill>
              </a:rPr>
              <a:t>Учет поверхностного натяжения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chemeClr val="accent6">
                    <a:lumMod val="75000"/>
                  </a:schemeClr>
                </a:solidFill>
              </a:rPr>
              <a:t>Учет эффекта Маронгони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F3748F-3179-49FB-88D4-EC99C50AC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00" y="3660399"/>
            <a:ext cx="2640000" cy="19800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9E4EFA-BC1B-494B-A5AC-83B8FC38E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3" y="3660399"/>
            <a:ext cx="2640000" cy="19800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8" name="Рисунок 7" descr="Изображение выглядит как гребень&#10;&#10;Автоматически созданное описание">
            <a:extLst>
              <a:ext uri="{FF2B5EF4-FFF2-40B4-BE49-F238E27FC236}">
                <a16:creationId xmlns:a16="http://schemas.microsoft.com/office/drawing/2014/main" id="{0713D96D-B017-47B9-B54E-4E900D93DE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107" y="3660399"/>
            <a:ext cx="2640000" cy="19800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0" name="Picture 2" descr="Particle-Based Fluid Simulation">
            <a:extLst>
              <a:ext uri="{FF2B5EF4-FFF2-40B4-BE49-F238E27FC236}">
                <a16:creationId xmlns:a16="http://schemas.microsoft.com/office/drawing/2014/main" id="{3FB3157D-5550-4101-B383-08AE2E226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732" y="666095"/>
            <a:ext cx="2334751" cy="19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8FE3D8-1B91-4338-8CB2-DC365C754CFC}"/>
              </a:ext>
            </a:extLst>
          </p:cNvPr>
          <p:cNvSpPr txBox="1"/>
          <p:nvPr/>
        </p:nvSpPr>
        <p:spPr>
          <a:xfrm>
            <a:off x="5931508" y="2678271"/>
            <a:ext cx="310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Метод </a:t>
            </a:r>
            <a:r>
              <a:rPr lang="en-US" dirty="0"/>
              <a:t>SPH</a:t>
            </a:r>
            <a:endParaRPr lang="ru-RU" dirty="0"/>
          </a:p>
          <a:p>
            <a:r>
              <a:rPr lang="en-US" dirty="0"/>
              <a:t> (</a:t>
            </a:r>
            <a:r>
              <a:rPr lang="ru-RU" dirty="0"/>
              <a:t>гидродинамика сглаженных частиц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055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6CDBFB6D-ED3B-4D66-8C68-450A6C6E72BE}"/>
              </a:ext>
            </a:extLst>
          </p:cNvPr>
          <p:cNvSpPr/>
          <p:nvPr/>
        </p:nvSpPr>
        <p:spPr>
          <a:xfrm>
            <a:off x="-1" y="0"/>
            <a:ext cx="9144001" cy="6572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404">
              <a:latin typeface="Century Gothic" panose="020B0502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AF6A2B7-E336-4988-80E2-08DD425DF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200"/>
            <a:ext cx="2057400" cy="304800"/>
          </a:xfrm>
        </p:spPr>
        <p:txBody>
          <a:bodyPr/>
          <a:lstStyle/>
          <a:p>
            <a:fld id="{CE1D672C-C93D-4DD7-A2AB-E839043FCA9F}" type="slidenum">
              <a:rPr lang="ru-RU" altLang="ru-RU" sz="1800" smtClean="0">
                <a:latin typeface="Century Gothic" panose="020B0502020202020204" pitchFamily="34" charset="0"/>
              </a:rPr>
              <a:pPr/>
              <a:t>6</a:t>
            </a:fld>
            <a:endParaRPr lang="ru-RU" altLang="ru-RU" sz="1800">
              <a:latin typeface="Century Gothic" panose="020B0502020202020204" pitchFamily="34" charset="0"/>
            </a:endParaRPr>
          </a:p>
        </p:txBody>
      </p:sp>
      <p:sp>
        <p:nvSpPr>
          <p:cNvPr id="8196" name="Прямоугольник 4">
            <a:extLst>
              <a:ext uri="{FF2B5EF4-FFF2-40B4-BE49-F238E27FC236}">
                <a16:creationId xmlns:a16="http://schemas.microsoft.com/office/drawing/2014/main" id="{3F7F6B3B-6D7E-4488-AF09-5A32D7618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0175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2000" b="1" u="sng" dirty="0">
                <a:latin typeface="Century Gothic" panose="020B0502020202020204" pitchFamily="34" charset="0"/>
                <a:cs typeface="Arial" panose="020B0604020202020204" pitchFamily="34" charset="0"/>
              </a:rPr>
              <a:t>Задел. </a:t>
            </a:r>
            <a:r>
              <a:rPr lang="ru-RU" sz="2000" b="1" u="sng" dirty="0">
                <a:latin typeface="Century Gothic" panose="020B0502020202020204" pitchFamily="34" charset="0"/>
              </a:rPr>
              <a:t>Реализация методики в рамках тепловой задачи</a:t>
            </a:r>
            <a:endParaRPr lang="ru-RU" altLang="ru-RU" sz="2000" b="1" u="sng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Объект 4">
            <a:extLst>
              <a:ext uri="{FF2B5EF4-FFF2-40B4-BE49-F238E27FC236}">
                <a16:creationId xmlns:a16="http://schemas.microsoft.com/office/drawing/2014/main" id="{E0C228DB-BFE1-4FCD-A310-C88C2B2D09F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880" y="3137437"/>
            <a:ext cx="4671219" cy="204649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3D1B6E9-2DC6-48F6-BAA7-8DD60799C2E1}"/>
              </a:ext>
            </a:extLst>
          </p:cNvPr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2276" y="3169481"/>
            <a:ext cx="3383280" cy="18695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40D762F-0ACA-4C82-B963-EA953BEA6B51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37" y="804989"/>
            <a:ext cx="4583430" cy="17995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BEC0D94-4F7F-414B-AE77-F0EAB68150B2}"/>
              </a:ext>
            </a:extLst>
          </p:cNvPr>
          <p:cNvPicPr/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3330"/>
          <a:stretch/>
        </p:blipFill>
        <p:spPr bwMode="auto">
          <a:xfrm>
            <a:off x="509079" y="1026573"/>
            <a:ext cx="3749675" cy="12070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C10C023-10B4-4FC8-B1E7-CACBF8A4CAED}"/>
              </a:ext>
            </a:extLst>
          </p:cNvPr>
          <p:cNvSpPr/>
          <p:nvPr/>
        </p:nvSpPr>
        <p:spPr>
          <a:xfrm>
            <a:off x="509079" y="5075258"/>
            <a:ext cx="3837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Наплавленная стенка из материала АМг5 с корректировкой режимов в течение наплавки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277A702-94D4-401B-94A7-5DB0061E5FE1}"/>
              </a:ext>
            </a:extLst>
          </p:cNvPr>
          <p:cNvSpPr/>
          <p:nvPr/>
        </p:nvSpPr>
        <p:spPr>
          <a:xfrm>
            <a:off x="4700966" y="5183936"/>
            <a:ext cx="4197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Результаты определения мощности источника тепла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9E2864F-0D80-4108-BEC7-6ABE100F50E3}"/>
              </a:ext>
            </a:extLst>
          </p:cNvPr>
          <p:cNvSpPr/>
          <p:nvPr/>
        </p:nvSpPr>
        <p:spPr>
          <a:xfrm>
            <a:off x="4626370" y="2646261"/>
            <a:ext cx="4346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Результаты расчета тепловых полей </a:t>
            </a:r>
            <a:r>
              <a:rPr lang="en-US" dirty="0"/>
              <a:t>с</a:t>
            </a:r>
            <a:r>
              <a:rPr lang="ru-RU" dirty="0"/>
              <a:t> использованием автоматического регулирования сварочной мощности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7589B93-C2D3-402A-ACCA-25A83F5786B7}"/>
              </a:ext>
            </a:extLst>
          </p:cNvPr>
          <p:cNvSpPr/>
          <p:nvPr/>
        </p:nvSpPr>
        <p:spPr>
          <a:xfrm>
            <a:off x="526859" y="2276912"/>
            <a:ext cx="37345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Структурная схема использованием метода оперативного контроля </a:t>
            </a:r>
          </a:p>
        </p:txBody>
      </p:sp>
    </p:spTree>
    <p:extLst>
      <p:ext uri="{BB962C8B-B14F-4D97-AF65-F5344CB8AC3E}">
        <p14:creationId xmlns:p14="http://schemas.microsoft.com/office/powerpoint/2010/main" val="800694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A2E8FCF9-C632-49E0-9245-41CF97F30E5C}"/>
              </a:ext>
            </a:extLst>
          </p:cNvPr>
          <p:cNvSpPr/>
          <p:nvPr/>
        </p:nvSpPr>
        <p:spPr>
          <a:xfrm>
            <a:off x="-7938" y="0"/>
            <a:ext cx="9144001" cy="657225"/>
          </a:xfrm>
          <a:prstGeom prst="rect">
            <a:avLst/>
          </a:prstGeom>
          <a:solidFill>
            <a:srgbClr val="A1B8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404">
              <a:latin typeface="Century Gothic" panose="020B0502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5BF5036-8F01-4124-976E-1F4CE880D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200"/>
            <a:ext cx="2057400" cy="304800"/>
          </a:xfrm>
        </p:spPr>
        <p:txBody>
          <a:bodyPr/>
          <a:lstStyle/>
          <a:p>
            <a:fld id="{C1228F98-4DE1-48E5-A6EC-1F7436EDEA55}" type="slidenum">
              <a:rPr lang="ru-RU" altLang="ru-RU" sz="1800">
                <a:latin typeface="Century Gothic" panose="020B0502020202020204" pitchFamily="34" charset="0"/>
              </a:rPr>
              <a:pPr/>
              <a:t>7</a:t>
            </a:fld>
            <a:endParaRPr lang="ru-RU" altLang="ru-RU" sz="1800">
              <a:latin typeface="Century Gothic" panose="020B0502020202020204" pitchFamily="34" charset="0"/>
            </a:endParaRPr>
          </a:p>
        </p:txBody>
      </p:sp>
      <p:sp>
        <p:nvSpPr>
          <p:cNvPr id="10244" name="Прямоугольник 4">
            <a:extLst>
              <a:ext uri="{FF2B5EF4-FFF2-40B4-BE49-F238E27FC236}">
                <a16:creationId xmlns:a16="http://schemas.microsoft.com/office/drawing/2014/main" id="{81CAD846-2015-421C-8787-8A8C7EC96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0175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2000" b="1" u="sng">
                <a:latin typeface="Century Gothic" panose="020B0502020202020204" pitchFamily="34" charset="0"/>
                <a:cs typeface="Arial" panose="020B0604020202020204" pitchFamily="34" charset="0"/>
              </a:rPr>
              <a:t>Конкуренты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A35A9B4A-8A5C-414B-B949-7A9CD40D3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888794"/>
              </p:ext>
            </p:extLst>
          </p:nvPr>
        </p:nvGraphicFramePr>
        <p:xfrm>
          <a:off x="825574" y="1037434"/>
          <a:ext cx="7476976" cy="43727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869244">
                  <a:extLst>
                    <a:ext uri="{9D8B030D-6E8A-4147-A177-3AD203B41FA5}">
                      <a16:colId xmlns:a16="http://schemas.microsoft.com/office/drawing/2014/main" val="4224308830"/>
                    </a:ext>
                  </a:extLst>
                </a:gridCol>
                <a:gridCol w="1869244">
                  <a:extLst>
                    <a:ext uri="{9D8B030D-6E8A-4147-A177-3AD203B41FA5}">
                      <a16:colId xmlns:a16="http://schemas.microsoft.com/office/drawing/2014/main" val="1359820043"/>
                    </a:ext>
                  </a:extLst>
                </a:gridCol>
                <a:gridCol w="1869244">
                  <a:extLst>
                    <a:ext uri="{9D8B030D-6E8A-4147-A177-3AD203B41FA5}">
                      <a16:colId xmlns:a16="http://schemas.microsoft.com/office/drawing/2014/main" val="3934193627"/>
                    </a:ext>
                  </a:extLst>
                </a:gridCol>
                <a:gridCol w="1869244">
                  <a:extLst>
                    <a:ext uri="{9D8B030D-6E8A-4147-A177-3AD203B41FA5}">
                      <a16:colId xmlns:a16="http://schemas.microsoft.com/office/drawing/2014/main" val="3420966233"/>
                    </a:ext>
                  </a:extLst>
                </a:gridCol>
              </a:tblGrid>
              <a:tr h="5119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ru-RU" sz="18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</a:rPr>
                        <a:t>Технология наплавки</a:t>
                      </a:r>
                      <a:endParaRPr lang="ru-RU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</a:rPr>
                        <a:t>Тип сварочного источника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9524" marR="9524" marT="9523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Определение оптимальных параметров</a:t>
                      </a:r>
                    </a:p>
                  </a:txBody>
                  <a:tcPr marL="6350" marR="6350" marT="6349" marB="0" anchor="ctr"/>
                </a:tc>
                <a:extLst>
                  <a:ext uri="{0D108BD9-81ED-4DB2-BD59-A6C34878D82A}">
                    <a16:rowId xmlns:a16="http://schemas.microsoft.com/office/drawing/2014/main" val="230826489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</a:rPr>
                        <a:t>«Виртуальный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3D</a:t>
                      </a:r>
                      <a:r>
                        <a:rPr lang="ru-RU" sz="1800" dirty="0">
                          <a:effectLst/>
                          <a:latin typeface="+mn-lt"/>
                        </a:rPr>
                        <a:t> принтер» (Росатом)</a:t>
                      </a:r>
                      <a:endParaRPr lang="ru-RU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SLM</a:t>
                      </a:r>
                      <a:endParaRPr lang="ru-RU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Лазер</a:t>
                      </a:r>
                    </a:p>
                  </a:txBody>
                  <a:tcPr marL="9524" marR="9524" marT="9523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Нет</a:t>
                      </a:r>
                    </a:p>
                  </a:txBody>
                  <a:tcPr marL="6350" marR="6350" marT="6349" marB="0" anchor="ctr"/>
                </a:tc>
                <a:extLst>
                  <a:ext uri="{0D108BD9-81ED-4DB2-BD59-A6C34878D82A}">
                    <a16:rowId xmlns:a16="http://schemas.microsoft.com/office/drawing/2014/main" val="597281698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Autodesk NETFABB Simulation (DED)</a:t>
                      </a: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SLM</a:t>
                      </a:r>
                      <a:r>
                        <a:rPr lang="ru-RU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DMD</a:t>
                      </a:r>
                      <a:endParaRPr lang="ru-RU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Лазер</a:t>
                      </a:r>
                    </a:p>
                  </a:txBody>
                  <a:tcPr marL="9524" marR="9524" marT="9523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Нет</a:t>
                      </a:r>
                    </a:p>
                  </a:txBody>
                  <a:tcPr marL="6350" marR="6350" marT="6349" marB="0" anchor="ctr"/>
                </a:tc>
                <a:extLst>
                  <a:ext uri="{0D108BD9-81ED-4DB2-BD59-A6C34878D82A}">
                    <a16:rowId xmlns:a16="http://schemas.microsoft.com/office/drawing/2014/main" val="796785062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+mn-lt"/>
                        </a:rPr>
                        <a:t>ESI Additive Manufacturing</a:t>
                      </a: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SLM</a:t>
                      </a:r>
                      <a:r>
                        <a:rPr lang="ru-RU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8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DMD</a:t>
                      </a:r>
                      <a:endParaRPr lang="ru-RU" sz="18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Лазер/Дуга</a:t>
                      </a:r>
                    </a:p>
                  </a:txBody>
                  <a:tcPr marL="9524" marR="9524" marT="9523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Нет</a:t>
                      </a:r>
                    </a:p>
                  </a:txBody>
                  <a:tcPr marL="6350" marR="6350" marT="6349" marB="0" anchor="ctr"/>
                </a:tc>
                <a:extLst>
                  <a:ext uri="{0D108BD9-81ED-4DB2-BD59-A6C34878D82A}">
                    <a16:rowId xmlns:a16="http://schemas.microsoft.com/office/drawing/2014/main" val="86040832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Simufact Additive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SLM</a:t>
                      </a:r>
                      <a:endParaRPr lang="ru-RU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Лазер</a:t>
                      </a:r>
                    </a:p>
                  </a:txBody>
                  <a:tcPr marL="9524" marR="9524" marT="9523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Нет</a:t>
                      </a:r>
                    </a:p>
                  </a:txBody>
                  <a:tcPr marL="6350" marR="6350" marT="6349" marB="0" anchor="ctr"/>
                </a:tc>
                <a:extLst>
                  <a:ext uri="{0D108BD9-81ED-4DB2-BD59-A6C34878D82A}">
                    <a16:rowId xmlns:a16="http://schemas.microsoft.com/office/drawing/2014/main" val="352809967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Ansys Additive</a:t>
                      </a: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SLM</a:t>
                      </a:r>
                      <a:r>
                        <a:rPr lang="ru-RU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8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DMD</a:t>
                      </a:r>
                      <a:endParaRPr lang="ru-RU" sz="18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Лазер</a:t>
                      </a:r>
                    </a:p>
                  </a:txBody>
                  <a:tcPr marL="9524" marR="9524" marT="9523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Нет</a:t>
                      </a:r>
                    </a:p>
                  </a:txBody>
                  <a:tcPr marL="6350" marR="6350" marT="6349" marB="0" anchor="ctr"/>
                </a:tc>
                <a:extLst>
                  <a:ext uri="{0D108BD9-81ED-4DB2-BD59-A6C34878D82A}">
                    <a16:rowId xmlns:a16="http://schemas.microsoft.com/office/drawing/2014/main" val="2933271961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</a:rPr>
                        <a:t>SPH-</a:t>
                      </a:r>
                      <a:r>
                        <a:rPr lang="ru-RU" sz="1800" b="1" dirty="0">
                          <a:effectLst/>
                          <a:latin typeface="+mn-lt"/>
                        </a:rPr>
                        <a:t>методика</a:t>
                      </a:r>
                      <a:endParaRPr lang="ru-RU" sz="1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4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DMD</a:t>
                      </a:r>
                      <a:endParaRPr lang="ru-RU" sz="1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4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ЭЛ/Дуга/Плазма</a:t>
                      </a:r>
                    </a:p>
                  </a:txBody>
                  <a:tcPr marL="9524" marR="9524" marT="952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Есть</a:t>
                      </a:r>
                    </a:p>
                  </a:txBody>
                  <a:tcPr marL="6350" marR="6350" marT="6349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6021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BDF1041-AC18-4A75-921A-CF5EFEFE0E96}"/>
              </a:ext>
            </a:extLst>
          </p:cNvPr>
          <p:cNvSpPr/>
          <p:nvPr/>
        </p:nvSpPr>
        <p:spPr>
          <a:xfrm>
            <a:off x="0" y="0"/>
            <a:ext cx="9144000" cy="6572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404">
              <a:latin typeface="Century Gothic" panose="020B0502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EB396AC-4E1E-4808-8F11-43F33B0F6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200"/>
            <a:ext cx="2057400" cy="304800"/>
          </a:xfrm>
        </p:spPr>
        <p:txBody>
          <a:bodyPr/>
          <a:lstStyle/>
          <a:p>
            <a:fld id="{B3ACB84C-8BF1-4DE3-BFF8-2035CD62891F}" type="slidenum">
              <a:rPr lang="ru-RU" altLang="ru-RU" sz="1800">
                <a:latin typeface="Century Gothic" panose="020B0502020202020204" pitchFamily="34" charset="0"/>
              </a:rPr>
              <a:pPr/>
              <a:t>8</a:t>
            </a:fld>
            <a:endParaRPr lang="ru-RU" altLang="ru-RU" sz="1800">
              <a:latin typeface="Century Gothic" panose="020B0502020202020204" pitchFamily="34" charset="0"/>
            </a:endParaRPr>
          </a:p>
        </p:txBody>
      </p:sp>
      <p:sp>
        <p:nvSpPr>
          <p:cNvPr id="12292" name="Прямоугольник 4">
            <a:extLst>
              <a:ext uri="{FF2B5EF4-FFF2-40B4-BE49-F238E27FC236}">
                <a16:creationId xmlns:a16="http://schemas.microsoft.com/office/drawing/2014/main" id="{B80CA864-41D6-4F8A-9738-7B0A56F35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0175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ru-RU" altLang="ru-RU" sz="2000" b="1" u="sng">
                <a:latin typeface="Century Gothic" panose="020B0502020202020204" pitchFamily="34" charset="0"/>
                <a:cs typeface="Times New Roman" panose="02020603050405020304" pitchFamily="18" charset="0"/>
              </a:rPr>
              <a:t>Оценка рынка</a:t>
            </a:r>
          </a:p>
        </p:txBody>
      </p:sp>
      <p:sp>
        <p:nvSpPr>
          <p:cNvPr id="12293" name="Прямоугольник 14">
            <a:extLst>
              <a:ext uri="{FF2B5EF4-FFF2-40B4-BE49-F238E27FC236}">
                <a16:creationId xmlns:a16="http://schemas.microsoft.com/office/drawing/2014/main" id="{74751C78-836B-4DC1-9474-C0C626D54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68938"/>
            <a:ext cx="264367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ru-RU" altLang="ru-RU" sz="1000" dirty="0">
                <a:latin typeface="Century Gothic" panose="020B0502020202020204" pitchFamily="34" charset="0"/>
              </a:rPr>
              <a:t>Источник: </a:t>
            </a:r>
            <a:r>
              <a:rPr lang="en-US" altLang="ru-RU" sz="1000" dirty="0">
                <a:latin typeface="Century Gothic" panose="020B0502020202020204" pitchFamily="34" charset="0"/>
              </a:rPr>
              <a:t>Frost &amp; Sullivan</a:t>
            </a:r>
            <a:r>
              <a:rPr lang="ru-RU" altLang="ru-RU" sz="1000" dirty="0">
                <a:latin typeface="Century Gothic" panose="020B0502020202020204" pitchFamily="34" charset="0"/>
              </a:rPr>
              <a:t>, </a:t>
            </a:r>
            <a:r>
              <a:rPr lang="ru-RU" altLang="ru-RU" sz="1000" dirty="0" err="1">
                <a:latin typeface="Century Gothic" panose="020B0502020202020204" pitchFamily="34" charset="0"/>
              </a:rPr>
              <a:t>Минромторг</a:t>
            </a:r>
            <a:endParaRPr lang="ru-RU" altLang="ru-RU" sz="1000" dirty="0">
              <a:latin typeface="Century Gothic" panose="020B0502020202020204" pitchFamily="34" charset="0"/>
            </a:endParaRPr>
          </a:p>
        </p:txBody>
      </p:sp>
      <p:sp>
        <p:nvSpPr>
          <p:cNvPr id="12295" name="Прямоугольник 58">
            <a:extLst>
              <a:ext uri="{FF2B5EF4-FFF2-40B4-BE49-F238E27FC236}">
                <a16:creationId xmlns:a16="http://schemas.microsoft.com/office/drawing/2014/main" id="{0EC92C34-7FB7-4B80-93AB-3403AEE26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35" y="787400"/>
            <a:ext cx="8086476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ru-RU" altLang="ru-RU" sz="2000" dirty="0">
              <a:latin typeface="+mn-lt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ru-RU" altLang="ru-RU" sz="2000" dirty="0">
                <a:latin typeface="+mn-lt"/>
              </a:rPr>
              <a:t>Мировой объем рынка аддитивных технологий:</a:t>
            </a:r>
          </a:p>
          <a:p>
            <a:pPr marL="914400" lvl="1" indent="-171450" eaLnBrk="1" hangingPunct="1">
              <a:buFont typeface="Arial" panose="020B0604020202020204" pitchFamily="34" charset="0"/>
              <a:buChar char="•"/>
            </a:pPr>
            <a:r>
              <a:rPr lang="ru-RU" altLang="ru-RU" sz="2000" dirty="0">
                <a:latin typeface="+mn-lt"/>
              </a:rPr>
              <a:t>на начало 2018 года превышает </a:t>
            </a:r>
            <a:r>
              <a:rPr lang="en-US" altLang="ru-RU" sz="2000" dirty="0">
                <a:latin typeface="+mn-lt"/>
              </a:rPr>
              <a:t>$5,31 </a:t>
            </a:r>
            <a:r>
              <a:rPr lang="ru-RU" altLang="ru-RU" sz="2000" dirty="0">
                <a:latin typeface="+mn-lt"/>
              </a:rPr>
              <a:t>млрд (</a:t>
            </a:r>
            <a:r>
              <a:rPr lang="en-US" altLang="ru-RU" sz="2000" dirty="0">
                <a:latin typeface="+mn-lt"/>
              </a:rPr>
              <a:t>Frost &amp; Sullivan</a:t>
            </a:r>
            <a:r>
              <a:rPr lang="ru-RU" altLang="ru-RU" sz="2000" dirty="0">
                <a:latin typeface="+mn-lt"/>
              </a:rPr>
              <a:t>)</a:t>
            </a:r>
            <a:endParaRPr lang="en-US" altLang="ru-RU" sz="2000" dirty="0">
              <a:latin typeface="+mn-lt"/>
            </a:endParaRPr>
          </a:p>
          <a:p>
            <a:pPr marL="914400" lvl="1" indent="-171450" eaLnBrk="1" hangingPunct="1">
              <a:buFont typeface="Arial" panose="020B0604020202020204" pitchFamily="34" charset="0"/>
              <a:buChar char="•"/>
            </a:pPr>
            <a:r>
              <a:rPr lang="ru-RU" altLang="ru-RU" sz="2000" dirty="0">
                <a:latin typeface="+mn-lt"/>
              </a:rPr>
              <a:t>прогноз на 2025 год </a:t>
            </a:r>
            <a:r>
              <a:rPr lang="en-US" altLang="ru-RU" sz="2000" dirty="0">
                <a:latin typeface="+mn-lt"/>
              </a:rPr>
              <a:t>- $21,5 </a:t>
            </a:r>
            <a:r>
              <a:rPr lang="ru-RU" altLang="ru-RU" sz="2000" dirty="0">
                <a:latin typeface="+mn-lt"/>
              </a:rPr>
              <a:t>млрд (</a:t>
            </a:r>
            <a:r>
              <a:rPr lang="en-US" altLang="ru-RU" sz="2000" dirty="0">
                <a:latin typeface="+mn-lt"/>
              </a:rPr>
              <a:t>Frost &amp; Sullivan</a:t>
            </a:r>
            <a:r>
              <a:rPr lang="ru-RU" altLang="ru-RU" sz="2000" dirty="0">
                <a:latin typeface="+mn-lt"/>
              </a:rPr>
              <a:t>)</a:t>
            </a:r>
            <a:endParaRPr lang="en-US" altLang="ru-RU" sz="2000" dirty="0">
              <a:latin typeface="+mn-lt"/>
            </a:endParaRPr>
          </a:p>
          <a:p>
            <a:pPr marL="914400" lvl="1" indent="-171450" eaLnBrk="1" hangingPunct="1">
              <a:buFont typeface="Arial" panose="020B0604020202020204" pitchFamily="34" charset="0"/>
              <a:buChar char="•"/>
            </a:pPr>
            <a:r>
              <a:rPr lang="ru-RU" altLang="ru-RU" sz="2000" dirty="0">
                <a:latin typeface="+mn-lt"/>
              </a:rPr>
              <a:t>прогноз на 2035 год - </a:t>
            </a:r>
            <a:r>
              <a:rPr lang="en-US" altLang="ru-RU" sz="2000" dirty="0">
                <a:latin typeface="+mn-lt"/>
              </a:rPr>
              <a:t>$350 </a:t>
            </a:r>
            <a:r>
              <a:rPr lang="ru-RU" altLang="ru-RU" sz="2000" dirty="0">
                <a:latin typeface="+mn-lt"/>
              </a:rPr>
              <a:t>млрд (</a:t>
            </a:r>
            <a:r>
              <a:rPr lang="en-US" altLang="ru-RU" sz="2000" dirty="0">
                <a:latin typeface="+mn-lt"/>
              </a:rPr>
              <a:t>BCG</a:t>
            </a:r>
            <a:r>
              <a:rPr lang="ru-RU" altLang="ru-RU" sz="2000" dirty="0">
                <a:latin typeface="+mn-lt"/>
              </a:rPr>
              <a:t>)</a:t>
            </a:r>
          </a:p>
          <a:p>
            <a:pPr marL="914400" lvl="1" indent="-171450" eaLnBrk="1" hangingPunct="1">
              <a:buFont typeface="Arial" panose="020B0604020202020204" pitchFamily="34" charset="0"/>
              <a:buChar char="•"/>
            </a:pPr>
            <a:endParaRPr lang="en-US" altLang="ru-RU" sz="2000" dirty="0">
              <a:latin typeface="+mn-lt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ru-RU" altLang="ru-RU" sz="2000" dirty="0">
                <a:latin typeface="+mn-lt"/>
              </a:rPr>
              <a:t>Ежегодные темпы роста мирового рынка аддитивных технологий составляют 15%.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n-US" altLang="ru-RU" sz="2000" dirty="0">
              <a:latin typeface="+mn-lt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ru-RU" altLang="ru-RU" sz="2000" dirty="0">
                <a:latin typeface="+mn-lt"/>
              </a:rPr>
              <a:t>Страны - технологические лидеры: США – 32%, Европа – 23%, Китай – 13%, Япония – 9%.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ru-RU" altLang="ru-RU" sz="2000" dirty="0">
                <a:latin typeface="+mn-lt"/>
              </a:rPr>
              <a:t>Россия занимает лишь 1% рынка.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ru-RU" altLang="ru-RU" sz="2000" dirty="0">
              <a:latin typeface="+mn-lt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ru-RU" altLang="ru-RU" sz="2000" dirty="0">
                <a:latin typeface="+mn-lt"/>
              </a:rPr>
              <a:t>Рынок НИОКР и услуг занимает 20% от российского рынка АТ.</a:t>
            </a:r>
          </a:p>
          <a:p>
            <a:pPr eaLnBrk="1" hangingPunct="1"/>
            <a:endParaRPr lang="ru-RU" altLang="ru-RU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8238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3CF7BF1-A50A-48F4-BA0C-1467ED391EE3}"/>
              </a:ext>
            </a:extLst>
          </p:cNvPr>
          <p:cNvSpPr/>
          <p:nvPr/>
        </p:nvSpPr>
        <p:spPr>
          <a:xfrm>
            <a:off x="-7938" y="0"/>
            <a:ext cx="9144001" cy="6572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404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B1C8156-CC3F-4BFE-BE3B-7865B4FE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200"/>
            <a:ext cx="2057400" cy="304800"/>
          </a:xfrm>
        </p:spPr>
        <p:txBody>
          <a:bodyPr/>
          <a:lstStyle/>
          <a:p>
            <a:fld id="{359621E2-6621-4DF6-BB6A-42C6280FABFF}" type="slidenum">
              <a:rPr lang="ru-RU" altLang="ru-RU" sz="1800">
                <a:latin typeface="Century Gothic" panose="020B0502020202020204" pitchFamily="34" charset="0"/>
              </a:rPr>
              <a:pPr/>
              <a:t>9</a:t>
            </a:fld>
            <a:endParaRPr lang="ru-RU" altLang="ru-RU" sz="1800">
              <a:latin typeface="Century Gothic" panose="020B0502020202020204" pitchFamily="34" charset="0"/>
            </a:endParaRPr>
          </a:p>
        </p:txBody>
      </p:sp>
      <p:sp>
        <p:nvSpPr>
          <p:cNvPr id="14340" name="Прямоугольник 4">
            <a:extLst>
              <a:ext uri="{FF2B5EF4-FFF2-40B4-BE49-F238E27FC236}">
                <a16:creationId xmlns:a16="http://schemas.microsoft.com/office/drawing/2014/main" id="{FEEEB165-01D0-4654-B9DD-466AF9AB9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0175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ru-RU" altLang="ru-RU" sz="2000" b="1" u="sng">
                <a:latin typeface="Century Gothic" panose="020B0502020202020204" pitchFamily="34" charset="0"/>
                <a:cs typeface="Times New Roman" panose="02020603050405020304" pitchFamily="18" charset="0"/>
              </a:rPr>
              <a:t>Потенциальные потребители</a:t>
            </a:r>
          </a:p>
        </p:txBody>
      </p:sp>
      <p:pic>
        <p:nvPicPr>
          <p:cNvPr id="14341" name="Picture 6" descr="АО «НПО Энергомаш» им. академика В.П. Глушко">
            <a:extLst>
              <a:ext uri="{FF2B5EF4-FFF2-40B4-BE49-F238E27FC236}">
                <a16:creationId xmlns:a16="http://schemas.microsoft.com/office/drawing/2014/main" id="{C3AC8C93-8107-4E54-B54E-528CFBFD1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63" y="2532837"/>
            <a:ext cx="2888028" cy="127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22" descr="Картинки по запросу ОДК лого 2017">
            <a:extLst>
              <a:ext uri="{FF2B5EF4-FFF2-40B4-BE49-F238E27FC236}">
                <a16:creationId xmlns:a16="http://schemas.microsoft.com/office/drawing/2014/main" id="{1D85A070-8B7D-44E5-BADD-A80966100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63" y="580133"/>
            <a:ext cx="4006850" cy="1468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24" descr="Картинки по запросу авиадвигатель лого">
            <a:extLst>
              <a:ext uri="{FF2B5EF4-FFF2-40B4-BE49-F238E27FC236}">
                <a16:creationId xmlns:a16="http://schemas.microsoft.com/office/drawing/2014/main" id="{9639B7B8-D62C-44C5-BF2A-1216BF033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569" y="1698625"/>
            <a:ext cx="22860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30" descr="Картинки по запросу протон пм лого">
            <a:extLst>
              <a:ext uri="{FF2B5EF4-FFF2-40B4-BE49-F238E27FC236}">
                <a16:creationId xmlns:a16="http://schemas.microsoft.com/office/drawing/2014/main" id="{75D30A61-3EA6-4A0C-8C85-1F4988636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2302755"/>
            <a:ext cx="2076450" cy="155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Рисунок 9">
            <a:extLst>
              <a:ext uri="{FF2B5EF4-FFF2-40B4-BE49-F238E27FC236}">
                <a16:creationId xmlns:a16="http://schemas.microsoft.com/office/drawing/2014/main" id="{D3E304E6-C611-4605-BCDA-316C618299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63" y="1812925"/>
            <a:ext cx="1503362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Рисунок 10">
            <a:extLst>
              <a:ext uri="{FF2B5EF4-FFF2-40B4-BE49-F238E27FC236}">
                <a16:creationId xmlns:a16="http://schemas.microsoft.com/office/drawing/2014/main" id="{858BB744-DC08-4EDE-8CE5-5BEC98F5A8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273" y="3711277"/>
            <a:ext cx="333216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7" name="Прямоугольник 11">
            <a:extLst>
              <a:ext uri="{FF2B5EF4-FFF2-40B4-BE49-F238E27FC236}">
                <a16:creationId xmlns:a16="http://schemas.microsoft.com/office/drawing/2014/main" id="{6CFBC542-14BD-48DB-B889-A5F3CCBC7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925513"/>
            <a:ext cx="4381500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r>
              <a:rPr lang="ru-RU" altLang="ru-RU" sz="1600" b="1" u="sng" dirty="0">
                <a:latin typeface="Century Gothic" panose="020B0502020202020204" pitchFamily="34" charset="0"/>
                <a:cs typeface="Times New Roman" panose="02020603050405020304" pitchFamily="18" charset="0"/>
              </a:rPr>
              <a:t>Рынок В2В:</a:t>
            </a:r>
          </a:p>
          <a:p>
            <a:pPr algn="just" eaLnBrk="1" hangingPunct="1">
              <a:lnSpc>
                <a:spcPct val="115000"/>
              </a:lnSpc>
            </a:pPr>
            <a:r>
              <a:rPr lang="ru-RU" alt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Предприятия </a:t>
            </a:r>
            <a:r>
              <a:rPr lang="ru-RU" altLang="ru-RU" dirty="0">
                <a:latin typeface="Century Gothic" panose="020B0502020202020204" pitchFamily="34" charset="0"/>
              </a:rPr>
              <a:t>авиастроения, ракетно-космическая отрасли, химического машиностроения, энергомашиностроения, автомобилестроения и др.</a:t>
            </a:r>
            <a:endParaRPr lang="ru-RU" altLang="ru-RU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" name="Схема 30">
            <a:extLst>
              <a:ext uri="{FF2B5EF4-FFF2-40B4-BE49-F238E27FC236}">
                <a16:creationId xmlns:a16="http://schemas.microsoft.com/office/drawing/2014/main" id="{F91088A7-CD21-4B89-B910-40D0008D9B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7208078"/>
              </p:ext>
            </p:extLst>
          </p:nvPr>
        </p:nvGraphicFramePr>
        <p:xfrm>
          <a:off x="264237" y="2857500"/>
          <a:ext cx="4307763" cy="2385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4349" name="Заголовок 1">
            <a:extLst>
              <a:ext uri="{FF2B5EF4-FFF2-40B4-BE49-F238E27FC236}">
                <a16:creationId xmlns:a16="http://schemas.microsoft.com/office/drawing/2014/main" id="{C78FD5D1-E37B-403C-BBC7-6301B1A13CFB}"/>
              </a:ext>
            </a:extLst>
          </p:cNvPr>
          <p:cNvSpPr>
            <a:spLocks/>
          </p:cNvSpPr>
          <p:nvPr/>
        </p:nvSpPr>
        <p:spPr bwMode="auto">
          <a:xfrm>
            <a:off x="200870" y="2921468"/>
            <a:ext cx="3695513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ru-RU" altLang="ru-RU" sz="1600" b="1" u="sng" dirty="0">
                <a:latin typeface="Century Gothic" panose="020B0502020202020204" pitchFamily="34" charset="0"/>
                <a:cs typeface="Times New Roman" panose="02020603050405020304" pitchFamily="18" charset="0"/>
              </a:rPr>
              <a:t>Перспективы коммерциализации</a:t>
            </a:r>
          </a:p>
        </p:txBody>
      </p:sp>
      <p:pic>
        <p:nvPicPr>
          <p:cNvPr id="2050" name="Picture 2" descr="Росатом» проводит профессиональное обсуждение закупаемой продукции">
            <a:extLst>
              <a:ext uri="{FF2B5EF4-FFF2-40B4-BE49-F238E27FC236}">
                <a16:creationId xmlns:a16="http://schemas.microsoft.com/office/drawing/2014/main" id="{743037B8-7D29-4221-BE85-4C21768E6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324" y="4508753"/>
            <a:ext cx="2632490" cy="93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6409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2334</TotalTime>
  <Words>1352</Words>
  <Application>Microsoft Macintosh PowerPoint</Application>
  <PresentationFormat>Экран (16:10)</PresentationFormat>
  <Paragraphs>188</Paragraphs>
  <Slides>13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Wingdings</vt:lpstr>
      <vt:lpstr>Тема Office</vt:lpstr>
      <vt:lpstr>Разработка цифрового двойника процесса послойного синтеза металлических изделий наплавкой проволочных материалов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цифрового двойника процесса послойного синтеза металлических изделий наплавкой проволочных материалов</dc:title>
  <dc:creator>Роман Давлятшин</dc:creator>
  <cp:lastModifiedBy>Роман Давлятшин</cp:lastModifiedBy>
  <cp:revision>2</cp:revision>
  <dcterms:created xsi:type="dcterms:W3CDTF">2020-05-31T08:17:28Z</dcterms:created>
  <dcterms:modified xsi:type="dcterms:W3CDTF">2021-11-12T05:37:06Z</dcterms:modified>
</cp:coreProperties>
</file>